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4"/>
  </p:notesMasterIdLst>
  <p:sldIdLst>
    <p:sldId id="256" r:id="rId2"/>
    <p:sldId id="750" r:id="rId3"/>
    <p:sldId id="649" r:id="rId4"/>
    <p:sldId id="818" r:id="rId5"/>
    <p:sldId id="819" r:id="rId6"/>
    <p:sldId id="760" r:id="rId7"/>
    <p:sldId id="820" r:id="rId8"/>
    <p:sldId id="868" r:id="rId9"/>
    <p:sldId id="821" r:id="rId10"/>
    <p:sldId id="822" r:id="rId11"/>
    <p:sldId id="806" r:id="rId12"/>
    <p:sldId id="823" r:id="rId13"/>
    <p:sldId id="824" r:id="rId14"/>
    <p:sldId id="825" r:id="rId15"/>
    <p:sldId id="826" r:id="rId16"/>
    <p:sldId id="827" r:id="rId17"/>
    <p:sldId id="828" r:id="rId18"/>
    <p:sldId id="829" r:id="rId19"/>
    <p:sldId id="830" r:id="rId20"/>
    <p:sldId id="831" r:id="rId21"/>
    <p:sldId id="832" r:id="rId22"/>
    <p:sldId id="807" r:id="rId23"/>
    <p:sldId id="833" r:id="rId24"/>
    <p:sldId id="834" r:id="rId25"/>
    <p:sldId id="835" r:id="rId26"/>
    <p:sldId id="808" r:id="rId27"/>
    <p:sldId id="836" r:id="rId28"/>
    <p:sldId id="837" r:id="rId29"/>
    <p:sldId id="838" r:id="rId30"/>
    <p:sldId id="839" r:id="rId31"/>
    <p:sldId id="840" r:id="rId32"/>
    <p:sldId id="841" r:id="rId33"/>
    <p:sldId id="842" r:id="rId34"/>
    <p:sldId id="848" r:id="rId35"/>
    <p:sldId id="849" r:id="rId36"/>
    <p:sldId id="865" r:id="rId37"/>
    <p:sldId id="866" r:id="rId38"/>
    <p:sldId id="867" r:id="rId39"/>
    <p:sldId id="844" r:id="rId40"/>
    <p:sldId id="845" r:id="rId41"/>
    <p:sldId id="853" r:id="rId42"/>
    <p:sldId id="864" r:id="rId43"/>
    <p:sldId id="847" r:id="rId44"/>
    <p:sldId id="854" r:id="rId45"/>
    <p:sldId id="856" r:id="rId46"/>
    <p:sldId id="857" r:id="rId47"/>
    <p:sldId id="858" r:id="rId48"/>
    <p:sldId id="859" r:id="rId49"/>
    <p:sldId id="860" r:id="rId50"/>
    <p:sldId id="861" r:id="rId51"/>
    <p:sldId id="862" r:id="rId52"/>
    <p:sldId id="863" r:id="rId5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FF2600"/>
    <a:srgbClr val="E92201"/>
    <a:srgbClr val="F73A5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523"/>
    <p:restoredTop sz="93779"/>
  </p:normalViewPr>
  <p:slideViewPr>
    <p:cSldViewPr snapToGrid="0" snapToObjects="1">
      <p:cViewPr varScale="1">
        <p:scale>
          <a:sx n="101" d="100"/>
          <a:sy n="101" d="100"/>
        </p:scale>
        <p:origin x="56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70" d="100"/>
        <a:sy n="17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Workbook1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Workbook1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Workbook1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>
        <c:manualLayout>
          <c:layoutTarget val="inner"/>
          <c:xMode val="edge"/>
          <c:yMode val="edge"/>
          <c:x val="8.1321741032370901E-2"/>
          <c:y val="6.0185185185185203E-2"/>
          <c:w val="0.87804636920384904"/>
          <c:h val="0.82246937882764704"/>
        </c:manualLayout>
      </c:layout>
      <c:scatterChart>
        <c:scatterStyle val="smoothMarker"/>
        <c:varyColors val="0"/>
        <c:ser>
          <c:idx val="0"/>
          <c:order val="0"/>
          <c:tx>
            <c:strRef>
              <c:f>Sheet2!$C$1</c:f>
              <c:strCache>
                <c:ptCount val="1"/>
                <c:pt idx="0">
                  <c:v>accuracy</c:v>
                </c:pt>
              </c:strCache>
            </c:strRef>
          </c:tx>
          <c:marker>
            <c:symbol val="none"/>
          </c:marker>
          <c:xVal>
            <c:numRef>
              <c:f>Sheet2!$A$2:$A$102</c:f>
              <c:numCache>
                <c:formatCode>General</c:formatCode>
                <c:ptCount val="101"/>
                <c:pt idx="0">
                  <c:v>0.01</c:v>
                </c:pt>
                <c:pt idx="1">
                  <c:v>0.02</c:v>
                </c:pt>
                <c:pt idx="2">
                  <c:v>0.03</c:v>
                </c:pt>
                <c:pt idx="3">
                  <c:v>0.04</c:v>
                </c:pt>
                <c:pt idx="4">
                  <c:v>0.05</c:v>
                </c:pt>
                <c:pt idx="5">
                  <c:v>0.06</c:v>
                </c:pt>
                <c:pt idx="6">
                  <c:v>7.0000000000000007E-2</c:v>
                </c:pt>
                <c:pt idx="7">
                  <c:v>0.08</c:v>
                </c:pt>
                <c:pt idx="8">
                  <c:v>0.09</c:v>
                </c:pt>
                <c:pt idx="9">
                  <c:v>0.1</c:v>
                </c:pt>
                <c:pt idx="10">
                  <c:v>0.11</c:v>
                </c:pt>
                <c:pt idx="11">
                  <c:v>0.12</c:v>
                </c:pt>
                <c:pt idx="12">
                  <c:v>0.13</c:v>
                </c:pt>
                <c:pt idx="13">
                  <c:v>0.14000000000000001</c:v>
                </c:pt>
                <c:pt idx="14">
                  <c:v>0.15</c:v>
                </c:pt>
                <c:pt idx="15">
                  <c:v>0.16</c:v>
                </c:pt>
                <c:pt idx="16">
                  <c:v>0.17</c:v>
                </c:pt>
                <c:pt idx="17">
                  <c:v>0.18</c:v>
                </c:pt>
                <c:pt idx="18">
                  <c:v>0.19</c:v>
                </c:pt>
                <c:pt idx="19">
                  <c:v>0.2</c:v>
                </c:pt>
                <c:pt idx="20">
                  <c:v>0.21</c:v>
                </c:pt>
                <c:pt idx="21">
                  <c:v>0.22</c:v>
                </c:pt>
                <c:pt idx="22">
                  <c:v>0.23</c:v>
                </c:pt>
                <c:pt idx="23">
                  <c:v>0.24</c:v>
                </c:pt>
                <c:pt idx="24">
                  <c:v>0.25</c:v>
                </c:pt>
                <c:pt idx="25">
                  <c:v>0.26</c:v>
                </c:pt>
                <c:pt idx="26">
                  <c:v>0.27</c:v>
                </c:pt>
                <c:pt idx="27">
                  <c:v>0.28000000000000003</c:v>
                </c:pt>
                <c:pt idx="28">
                  <c:v>0.28999999999999998</c:v>
                </c:pt>
                <c:pt idx="29">
                  <c:v>0.3</c:v>
                </c:pt>
                <c:pt idx="30">
                  <c:v>0.31</c:v>
                </c:pt>
                <c:pt idx="31">
                  <c:v>0.32</c:v>
                </c:pt>
                <c:pt idx="32">
                  <c:v>0.33</c:v>
                </c:pt>
                <c:pt idx="33">
                  <c:v>0.34</c:v>
                </c:pt>
                <c:pt idx="34">
                  <c:v>0.35</c:v>
                </c:pt>
                <c:pt idx="35">
                  <c:v>0.36</c:v>
                </c:pt>
                <c:pt idx="36">
                  <c:v>0.37</c:v>
                </c:pt>
                <c:pt idx="37">
                  <c:v>0.38</c:v>
                </c:pt>
                <c:pt idx="38">
                  <c:v>0.39</c:v>
                </c:pt>
                <c:pt idx="39">
                  <c:v>0.4</c:v>
                </c:pt>
                <c:pt idx="40">
                  <c:v>0.41</c:v>
                </c:pt>
                <c:pt idx="41">
                  <c:v>0.42</c:v>
                </c:pt>
                <c:pt idx="42">
                  <c:v>0.43</c:v>
                </c:pt>
                <c:pt idx="43">
                  <c:v>0.44</c:v>
                </c:pt>
                <c:pt idx="44">
                  <c:v>0.45</c:v>
                </c:pt>
                <c:pt idx="45">
                  <c:v>0.46</c:v>
                </c:pt>
                <c:pt idx="46">
                  <c:v>0.47</c:v>
                </c:pt>
                <c:pt idx="47">
                  <c:v>0.48</c:v>
                </c:pt>
                <c:pt idx="48">
                  <c:v>0.49</c:v>
                </c:pt>
                <c:pt idx="49">
                  <c:v>0.5</c:v>
                </c:pt>
                <c:pt idx="50">
                  <c:v>0.51</c:v>
                </c:pt>
                <c:pt idx="51">
                  <c:v>0.52</c:v>
                </c:pt>
                <c:pt idx="52">
                  <c:v>0.53</c:v>
                </c:pt>
                <c:pt idx="53">
                  <c:v>0.54</c:v>
                </c:pt>
                <c:pt idx="54">
                  <c:v>0.55000000000000004</c:v>
                </c:pt>
                <c:pt idx="55">
                  <c:v>0.56000000000000005</c:v>
                </c:pt>
                <c:pt idx="56">
                  <c:v>0.56999999999999995</c:v>
                </c:pt>
                <c:pt idx="57">
                  <c:v>0.57999999999999996</c:v>
                </c:pt>
                <c:pt idx="58">
                  <c:v>0.59</c:v>
                </c:pt>
                <c:pt idx="59">
                  <c:v>0.6</c:v>
                </c:pt>
                <c:pt idx="60">
                  <c:v>0.61</c:v>
                </c:pt>
                <c:pt idx="61">
                  <c:v>0.62</c:v>
                </c:pt>
                <c:pt idx="62">
                  <c:v>0.63</c:v>
                </c:pt>
                <c:pt idx="63">
                  <c:v>0.64</c:v>
                </c:pt>
                <c:pt idx="64">
                  <c:v>0.65</c:v>
                </c:pt>
                <c:pt idx="65">
                  <c:v>0.66</c:v>
                </c:pt>
                <c:pt idx="66">
                  <c:v>0.67</c:v>
                </c:pt>
                <c:pt idx="67">
                  <c:v>0.68</c:v>
                </c:pt>
                <c:pt idx="68">
                  <c:v>0.69</c:v>
                </c:pt>
                <c:pt idx="69">
                  <c:v>0.7</c:v>
                </c:pt>
                <c:pt idx="70">
                  <c:v>0.71</c:v>
                </c:pt>
                <c:pt idx="71">
                  <c:v>0.72</c:v>
                </c:pt>
                <c:pt idx="72">
                  <c:v>0.73</c:v>
                </c:pt>
                <c:pt idx="73">
                  <c:v>0.74</c:v>
                </c:pt>
                <c:pt idx="74">
                  <c:v>0.75</c:v>
                </c:pt>
                <c:pt idx="75">
                  <c:v>0.76</c:v>
                </c:pt>
                <c:pt idx="76">
                  <c:v>0.77</c:v>
                </c:pt>
                <c:pt idx="77">
                  <c:v>0.78</c:v>
                </c:pt>
                <c:pt idx="78">
                  <c:v>0.79</c:v>
                </c:pt>
                <c:pt idx="79">
                  <c:v>0.8</c:v>
                </c:pt>
                <c:pt idx="80">
                  <c:v>0.81</c:v>
                </c:pt>
                <c:pt idx="81">
                  <c:v>0.82</c:v>
                </c:pt>
                <c:pt idx="82">
                  <c:v>0.83</c:v>
                </c:pt>
                <c:pt idx="83">
                  <c:v>0.84</c:v>
                </c:pt>
                <c:pt idx="84">
                  <c:v>0.85</c:v>
                </c:pt>
                <c:pt idx="85">
                  <c:v>0.86</c:v>
                </c:pt>
                <c:pt idx="86">
                  <c:v>0.87</c:v>
                </c:pt>
                <c:pt idx="87">
                  <c:v>0.88</c:v>
                </c:pt>
                <c:pt idx="88">
                  <c:v>0.89</c:v>
                </c:pt>
                <c:pt idx="89">
                  <c:v>0.9</c:v>
                </c:pt>
                <c:pt idx="90">
                  <c:v>0.91</c:v>
                </c:pt>
                <c:pt idx="91">
                  <c:v>0.92</c:v>
                </c:pt>
                <c:pt idx="92">
                  <c:v>0.93</c:v>
                </c:pt>
                <c:pt idx="93">
                  <c:v>0.94</c:v>
                </c:pt>
                <c:pt idx="94">
                  <c:v>0.95</c:v>
                </c:pt>
                <c:pt idx="95">
                  <c:v>0.96</c:v>
                </c:pt>
                <c:pt idx="96">
                  <c:v>0.97</c:v>
                </c:pt>
                <c:pt idx="97">
                  <c:v>0.98</c:v>
                </c:pt>
                <c:pt idx="98">
                  <c:v>0.99</c:v>
                </c:pt>
              </c:numCache>
            </c:numRef>
          </c:xVal>
          <c:yVal>
            <c:numRef>
              <c:f>Sheet2!$C$2:$C$102</c:f>
              <c:numCache>
                <c:formatCode>General</c:formatCode>
                <c:ptCount val="101"/>
                <c:pt idx="0">
                  <c:v>0.99</c:v>
                </c:pt>
                <c:pt idx="1">
                  <c:v>0.98</c:v>
                </c:pt>
                <c:pt idx="2">
                  <c:v>0.97</c:v>
                </c:pt>
                <c:pt idx="3">
                  <c:v>0.96</c:v>
                </c:pt>
                <c:pt idx="4">
                  <c:v>0.95</c:v>
                </c:pt>
                <c:pt idx="5">
                  <c:v>0.94</c:v>
                </c:pt>
                <c:pt idx="6">
                  <c:v>0.93</c:v>
                </c:pt>
                <c:pt idx="7">
                  <c:v>0.92</c:v>
                </c:pt>
                <c:pt idx="8">
                  <c:v>0.91</c:v>
                </c:pt>
                <c:pt idx="9">
                  <c:v>0.9</c:v>
                </c:pt>
                <c:pt idx="10">
                  <c:v>0.89</c:v>
                </c:pt>
                <c:pt idx="11">
                  <c:v>0.88</c:v>
                </c:pt>
                <c:pt idx="12">
                  <c:v>0.87</c:v>
                </c:pt>
                <c:pt idx="13">
                  <c:v>0.86</c:v>
                </c:pt>
                <c:pt idx="14">
                  <c:v>0.85</c:v>
                </c:pt>
                <c:pt idx="15">
                  <c:v>0.84</c:v>
                </c:pt>
                <c:pt idx="16">
                  <c:v>0.83</c:v>
                </c:pt>
                <c:pt idx="17">
                  <c:v>0.82</c:v>
                </c:pt>
                <c:pt idx="18">
                  <c:v>0.81</c:v>
                </c:pt>
                <c:pt idx="19">
                  <c:v>0.8</c:v>
                </c:pt>
                <c:pt idx="20">
                  <c:v>0.79</c:v>
                </c:pt>
                <c:pt idx="21">
                  <c:v>0.78</c:v>
                </c:pt>
                <c:pt idx="22">
                  <c:v>0.77</c:v>
                </c:pt>
                <c:pt idx="23">
                  <c:v>0.76</c:v>
                </c:pt>
                <c:pt idx="24">
                  <c:v>0.75</c:v>
                </c:pt>
                <c:pt idx="25">
                  <c:v>0.74</c:v>
                </c:pt>
                <c:pt idx="26">
                  <c:v>0.73</c:v>
                </c:pt>
                <c:pt idx="27">
                  <c:v>0.72</c:v>
                </c:pt>
                <c:pt idx="28">
                  <c:v>0.71</c:v>
                </c:pt>
                <c:pt idx="29">
                  <c:v>0.7</c:v>
                </c:pt>
                <c:pt idx="30">
                  <c:v>0.69</c:v>
                </c:pt>
                <c:pt idx="31">
                  <c:v>0.68</c:v>
                </c:pt>
                <c:pt idx="32">
                  <c:v>0.67</c:v>
                </c:pt>
                <c:pt idx="33">
                  <c:v>0.66</c:v>
                </c:pt>
                <c:pt idx="34">
                  <c:v>0.65</c:v>
                </c:pt>
                <c:pt idx="35">
                  <c:v>0.64</c:v>
                </c:pt>
                <c:pt idx="36">
                  <c:v>0.63</c:v>
                </c:pt>
                <c:pt idx="37">
                  <c:v>0.62</c:v>
                </c:pt>
                <c:pt idx="38">
                  <c:v>0.61</c:v>
                </c:pt>
                <c:pt idx="39">
                  <c:v>0.6</c:v>
                </c:pt>
                <c:pt idx="40">
                  <c:v>0.59</c:v>
                </c:pt>
                <c:pt idx="41">
                  <c:v>0.57999999999999996</c:v>
                </c:pt>
                <c:pt idx="42">
                  <c:v>0.56999999999999995</c:v>
                </c:pt>
                <c:pt idx="43">
                  <c:v>0.56000000000000005</c:v>
                </c:pt>
                <c:pt idx="44">
                  <c:v>0.55000000000000004</c:v>
                </c:pt>
                <c:pt idx="45">
                  <c:v>0.54</c:v>
                </c:pt>
                <c:pt idx="46">
                  <c:v>0.53</c:v>
                </c:pt>
                <c:pt idx="47">
                  <c:v>0.52</c:v>
                </c:pt>
                <c:pt idx="48">
                  <c:v>0.51</c:v>
                </c:pt>
                <c:pt idx="49">
                  <c:v>0.5</c:v>
                </c:pt>
                <c:pt idx="50">
                  <c:v>0.51</c:v>
                </c:pt>
                <c:pt idx="51">
                  <c:v>0.52</c:v>
                </c:pt>
                <c:pt idx="52">
                  <c:v>0.53</c:v>
                </c:pt>
                <c:pt idx="53">
                  <c:v>0.54</c:v>
                </c:pt>
                <c:pt idx="54">
                  <c:v>0.55000000000000004</c:v>
                </c:pt>
                <c:pt idx="55">
                  <c:v>0.56000000000000005</c:v>
                </c:pt>
                <c:pt idx="56">
                  <c:v>0.56999999999999995</c:v>
                </c:pt>
                <c:pt idx="57">
                  <c:v>0.57999999999999996</c:v>
                </c:pt>
                <c:pt idx="58">
                  <c:v>0.59</c:v>
                </c:pt>
                <c:pt idx="59">
                  <c:v>0.6</c:v>
                </c:pt>
                <c:pt idx="60">
                  <c:v>0.61</c:v>
                </c:pt>
                <c:pt idx="61">
                  <c:v>0.62</c:v>
                </c:pt>
                <c:pt idx="62">
                  <c:v>0.63</c:v>
                </c:pt>
                <c:pt idx="63">
                  <c:v>0.64</c:v>
                </c:pt>
                <c:pt idx="64">
                  <c:v>0.65</c:v>
                </c:pt>
                <c:pt idx="65">
                  <c:v>0.66</c:v>
                </c:pt>
                <c:pt idx="66">
                  <c:v>0.67</c:v>
                </c:pt>
                <c:pt idx="67">
                  <c:v>0.68</c:v>
                </c:pt>
                <c:pt idx="68">
                  <c:v>0.69</c:v>
                </c:pt>
                <c:pt idx="69">
                  <c:v>0.7</c:v>
                </c:pt>
                <c:pt idx="70">
                  <c:v>0.71</c:v>
                </c:pt>
                <c:pt idx="71">
                  <c:v>0.72</c:v>
                </c:pt>
                <c:pt idx="72">
                  <c:v>0.73</c:v>
                </c:pt>
                <c:pt idx="73">
                  <c:v>0.74</c:v>
                </c:pt>
                <c:pt idx="74">
                  <c:v>0.75</c:v>
                </c:pt>
                <c:pt idx="75">
                  <c:v>0.76</c:v>
                </c:pt>
                <c:pt idx="76">
                  <c:v>0.77</c:v>
                </c:pt>
                <c:pt idx="77">
                  <c:v>0.78</c:v>
                </c:pt>
                <c:pt idx="78">
                  <c:v>0.79</c:v>
                </c:pt>
                <c:pt idx="79">
                  <c:v>0.8</c:v>
                </c:pt>
                <c:pt idx="80">
                  <c:v>0.81</c:v>
                </c:pt>
                <c:pt idx="81">
                  <c:v>0.82</c:v>
                </c:pt>
                <c:pt idx="82">
                  <c:v>0.83</c:v>
                </c:pt>
                <c:pt idx="83">
                  <c:v>0.84</c:v>
                </c:pt>
                <c:pt idx="84">
                  <c:v>0.85</c:v>
                </c:pt>
                <c:pt idx="85">
                  <c:v>0.86</c:v>
                </c:pt>
                <c:pt idx="86">
                  <c:v>0.87</c:v>
                </c:pt>
                <c:pt idx="87">
                  <c:v>0.88</c:v>
                </c:pt>
                <c:pt idx="88">
                  <c:v>0.89</c:v>
                </c:pt>
                <c:pt idx="89">
                  <c:v>0.9</c:v>
                </c:pt>
                <c:pt idx="90">
                  <c:v>0.91</c:v>
                </c:pt>
                <c:pt idx="91">
                  <c:v>0.92</c:v>
                </c:pt>
                <c:pt idx="92">
                  <c:v>0.93</c:v>
                </c:pt>
                <c:pt idx="93">
                  <c:v>0.94</c:v>
                </c:pt>
                <c:pt idx="94">
                  <c:v>0.95</c:v>
                </c:pt>
                <c:pt idx="95">
                  <c:v>0.96</c:v>
                </c:pt>
                <c:pt idx="96">
                  <c:v>0.97</c:v>
                </c:pt>
                <c:pt idx="97">
                  <c:v>0.98</c:v>
                </c:pt>
                <c:pt idx="98">
                  <c:v>0.99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4308-8548-B1A0-8D9E65A335DA}"/>
            </c:ext>
          </c:extLst>
        </c:ser>
        <c:ser>
          <c:idx val="1"/>
          <c:order val="1"/>
          <c:tx>
            <c:strRef>
              <c:f>Sheet2!$D$1</c:f>
              <c:strCache>
                <c:ptCount val="1"/>
                <c:pt idx="0">
                  <c:v>error</c:v>
                </c:pt>
              </c:strCache>
            </c:strRef>
          </c:tx>
          <c:marker>
            <c:symbol val="none"/>
          </c:marker>
          <c:xVal>
            <c:numRef>
              <c:f>Sheet2!$A$2:$A$102</c:f>
              <c:numCache>
                <c:formatCode>General</c:formatCode>
                <c:ptCount val="101"/>
                <c:pt idx="0">
                  <c:v>0.01</c:v>
                </c:pt>
                <c:pt idx="1">
                  <c:v>0.02</c:v>
                </c:pt>
                <c:pt idx="2">
                  <c:v>0.03</c:v>
                </c:pt>
                <c:pt idx="3">
                  <c:v>0.04</c:v>
                </c:pt>
                <c:pt idx="4">
                  <c:v>0.05</c:v>
                </c:pt>
                <c:pt idx="5">
                  <c:v>0.06</c:v>
                </c:pt>
                <c:pt idx="6">
                  <c:v>7.0000000000000007E-2</c:v>
                </c:pt>
                <c:pt idx="7">
                  <c:v>0.08</c:v>
                </c:pt>
                <c:pt idx="8">
                  <c:v>0.09</c:v>
                </c:pt>
                <c:pt idx="9">
                  <c:v>0.1</c:v>
                </c:pt>
                <c:pt idx="10">
                  <c:v>0.11</c:v>
                </c:pt>
                <c:pt idx="11">
                  <c:v>0.12</c:v>
                </c:pt>
                <c:pt idx="12">
                  <c:v>0.13</c:v>
                </c:pt>
                <c:pt idx="13">
                  <c:v>0.14000000000000001</c:v>
                </c:pt>
                <c:pt idx="14">
                  <c:v>0.15</c:v>
                </c:pt>
                <c:pt idx="15">
                  <c:v>0.16</c:v>
                </c:pt>
                <c:pt idx="16">
                  <c:v>0.17</c:v>
                </c:pt>
                <c:pt idx="17">
                  <c:v>0.18</c:v>
                </c:pt>
                <c:pt idx="18">
                  <c:v>0.19</c:v>
                </c:pt>
                <c:pt idx="19">
                  <c:v>0.2</c:v>
                </c:pt>
                <c:pt idx="20">
                  <c:v>0.21</c:v>
                </c:pt>
                <c:pt idx="21">
                  <c:v>0.22</c:v>
                </c:pt>
                <c:pt idx="22">
                  <c:v>0.23</c:v>
                </c:pt>
                <c:pt idx="23">
                  <c:v>0.24</c:v>
                </c:pt>
                <c:pt idx="24">
                  <c:v>0.25</c:v>
                </c:pt>
                <c:pt idx="25">
                  <c:v>0.26</c:v>
                </c:pt>
                <c:pt idx="26">
                  <c:v>0.27</c:v>
                </c:pt>
                <c:pt idx="27">
                  <c:v>0.28000000000000003</c:v>
                </c:pt>
                <c:pt idx="28">
                  <c:v>0.28999999999999998</c:v>
                </c:pt>
                <c:pt idx="29">
                  <c:v>0.3</c:v>
                </c:pt>
                <c:pt idx="30">
                  <c:v>0.31</c:v>
                </c:pt>
                <c:pt idx="31">
                  <c:v>0.32</c:v>
                </c:pt>
                <c:pt idx="32">
                  <c:v>0.33</c:v>
                </c:pt>
                <c:pt idx="33">
                  <c:v>0.34</c:v>
                </c:pt>
                <c:pt idx="34">
                  <c:v>0.35</c:v>
                </c:pt>
                <c:pt idx="35">
                  <c:v>0.36</c:v>
                </c:pt>
                <c:pt idx="36">
                  <c:v>0.37</c:v>
                </c:pt>
                <c:pt idx="37">
                  <c:v>0.38</c:v>
                </c:pt>
                <c:pt idx="38">
                  <c:v>0.39</c:v>
                </c:pt>
                <c:pt idx="39">
                  <c:v>0.4</c:v>
                </c:pt>
                <c:pt idx="40">
                  <c:v>0.41</c:v>
                </c:pt>
                <c:pt idx="41">
                  <c:v>0.42</c:v>
                </c:pt>
                <c:pt idx="42">
                  <c:v>0.43</c:v>
                </c:pt>
                <c:pt idx="43">
                  <c:v>0.44</c:v>
                </c:pt>
                <c:pt idx="44">
                  <c:v>0.45</c:v>
                </c:pt>
                <c:pt idx="45">
                  <c:v>0.46</c:v>
                </c:pt>
                <c:pt idx="46">
                  <c:v>0.47</c:v>
                </c:pt>
                <c:pt idx="47">
                  <c:v>0.48</c:v>
                </c:pt>
                <c:pt idx="48">
                  <c:v>0.49</c:v>
                </c:pt>
                <c:pt idx="49">
                  <c:v>0.5</c:v>
                </c:pt>
                <c:pt idx="50">
                  <c:v>0.51</c:v>
                </c:pt>
                <c:pt idx="51">
                  <c:v>0.52</c:v>
                </c:pt>
                <c:pt idx="52">
                  <c:v>0.53</c:v>
                </c:pt>
                <c:pt idx="53">
                  <c:v>0.54</c:v>
                </c:pt>
                <c:pt idx="54">
                  <c:v>0.55000000000000004</c:v>
                </c:pt>
                <c:pt idx="55">
                  <c:v>0.56000000000000005</c:v>
                </c:pt>
                <c:pt idx="56">
                  <c:v>0.56999999999999995</c:v>
                </c:pt>
                <c:pt idx="57">
                  <c:v>0.57999999999999996</c:v>
                </c:pt>
                <c:pt idx="58">
                  <c:v>0.59</c:v>
                </c:pt>
                <c:pt idx="59">
                  <c:v>0.6</c:v>
                </c:pt>
                <c:pt idx="60">
                  <c:v>0.61</c:v>
                </c:pt>
                <c:pt idx="61">
                  <c:v>0.62</c:v>
                </c:pt>
                <c:pt idx="62">
                  <c:v>0.63</c:v>
                </c:pt>
                <c:pt idx="63">
                  <c:v>0.64</c:v>
                </c:pt>
                <c:pt idx="64">
                  <c:v>0.65</c:v>
                </c:pt>
                <c:pt idx="65">
                  <c:v>0.66</c:v>
                </c:pt>
                <c:pt idx="66">
                  <c:v>0.67</c:v>
                </c:pt>
                <c:pt idx="67">
                  <c:v>0.68</c:v>
                </c:pt>
                <c:pt idx="68">
                  <c:v>0.69</c:v>
                </c:pt>
                <c:pt idx="69">
                  <c:v>0.7</c:v>
                </c:pt>
                <c:pt idx="70">
                  <c:v>0.71</c:v>
                </c:pt>
                <c:pt idx="71">
                  <c:v>0.72</c:v>
                </c:pt>
                <c:pt idx="72">
                  <c:v>0.73</c:v>
                </c:pt>
                <c:pt idx="73">
                  <c:v>0.74</c:v>
                </c:pt>
                <c:pt idx="74">
                  <c:v>0.75</c:v>
                </c:pt>
                <c:pt idx="75">
                  <c:v>0.76</c:v>
                </c:pt>
                <c:pt idx="76">
                  <c:v>0.77</c:v>
                </c:pt>
                <c:pt idx="77">
                  <c:v>0.78</c:v>
                </c:pt>
                <c:pt idx="78">
                  <c:v>0.79</c:v>
                </c:pt>
                <c:pt idx="79">
                  <c:v>0.8</c:v>
                </c:pt>
                <c:pt idx="80">
                  <c:v>0.81</c:v>
                </c:pt>
                <c:pt idx="81">
                  <c:v>0.82</c:v>
                </c:pt>
                <c:pt idx="82">
                  <c:v>0.83</c:v>
                </c:pt>
                <c:pt idx="83">
                  <c:v>0.84</c:v>
                </c:pt>
                <c:pt idx="84">
                  <c:v>0.85</c:v>
                </c:pt>
                <c:pt idx="85">
                  <c:v>0.86</c:v>
                </c:pt>
                <c:pt idx="86">
                  <c:v>0.87</c:v>
                </c:pt>
                <c:pt idx="87">
                  <c:v>0.88</c:v>
                </c:pt>
                <c:pt idx="88">
                  <c:v>0.89</c:v>
                </c:pt>
                <c:pt idx="89">
                  <c:v>0.9</c:v>
                </c:pt>
                <c:pt idx="90">
                  <c:v>0.91</c:v>
                </c:pt>
                <c:pt idx="91">
                  <c:v>0.92</c:v>
                </c:pt>
                <c:pt idx="92">
                  <c:v>0.93</c:v>
                </c:pt>
                <c:pt idx="93">
                  <c:v>0.94</c:v>
                </c:pt>
                <c:pt idx="94">
                  <c:v>0.95</c:v>
                </c:pt>
                <c:pt idx="95">
                  <c:v>0.96</c:v>
                </c:pt>
                <c:pt idx="96">
                  <c:v>0.97</c:v>
                </c:pt>
                <c:pt idx="97">
                  <c:v>0.98</c:v>
                </c:pt>
                <c:pt idx="98">
                  <c:v>0.99</c:v>
                </c:pt>
              </c:numCache>
            </c:numRef>
          </c:xVal>
          <c:yVal>
            <c:numRef>
              <c:f>Sheet2!$D$2:$D$102</c:f>
              <c:numCache>
                <c:formatCode>General</c:formatCode>
                <c:ptCount val="101"/>
                <c:pt idx="0">
                  <c:v>0.01</c:v>
                </c:pt>
                <c:pt idx="1">
                  <c:v>0.02</c:v>
                </c:pt>
                <c:pt idx="2">
                  <c:v>0.03</c:v>
                </c:pt>
                <c:pt idx="3">
                  <c:v>0.04</c:v>
                </c:pt>
                <c:pt idx="4">
                  <c:v>0.05</c:v>
                </c:pt>
                <c:pt idx="5">
                  <c:v>0.06</c:v>
                </c:pt>
                <c:pt idx="6">
                  <c:v>7.0000000000000104E-2</c:v>
                </c:pt>
                <c:pt idx="7">
                  <c:v>0.08</c:v>
                </c:pt>
                <c:pt idx="8">
                  <c:v>0.09</c:v>
                </c:pt>
                <c:pt idx="9">
                  <c:v>0.1</c:v>
                </c:pt>
                <c:pt idx="10">
                  <c:v>0.11</c:v>
                </c:pt>
                <c:pt idx="11">
                  <c:v>0.12</c:v>
                </c:pt>
                <c:pt idx="12">
                  <c:v>0.13</c:v>
                </c:pt>
                <c:pt idx="13">
                  <c:v>0.14000000000000001</c:v>
                </c:pt>
                <c:pt idx="14">
                  <c:v>0.15</c:v>
                </c:pt>
                <c:pt idx="15">
                  <c:v>0.16</c:v>
                </c:pt>
                <c:pt idx="16">
                  <c:v>0.17</c:v>
                </c:pt>
                <c:pt idx="17">
                  <c:v>0.18</c:v>
                </c:pt>
                <c:pt idx="18">
                  <c:v>0.19</c:v>
                </c:pt>
                <c:pt idx="19">
                  <c:v>0.2</c:v>
                </c:pt>
                <c:pt idx="20">
                  <c:v>0.21</c:v>
                </c:pt>
                <c:pt idx="21">
                  <c:v>0.22</c:v>
                </c:pt>
                <c:pt idx="22">
                  <c:v>0.23</c:v>
                </c:pt>
                <c:pt idx="23">
                  <c:v>0.24</c:v>
                </c:pt>
                <c:pt idx="24">
                  <c:v>0.25</c:v>
                </c:pt>
                <c:pt idx="25">
                  <c:v>0.26</c:v>
                </c:pt>
                <c:pt idx="26">
                  <c:v>0.27</c:v>
                </c:pt>
                <c:pt idx="27">
                  <c:v>0.28000000000000003</c:v>
                </c:pt>
                <c:pt idx="28">
                  <c:v>0.28999999999999998</c:v>
                </c:pt>
                <c:pt idx="29">
                  <c:v>0.3</c:v>
                </c:pt>
                <c:pt idx="30">
                  <c:v>0.31</c:v>
                </c:pt>
                <c:pt idx="31">
                  <c:v>0.32</c:v>
                </c:pt>
                <c:pt idx="32">
                  <c:v>0.33</c:v>
                </c:pt>
                <c:pt idx="33">
                  <c:v>0.34</c:v>
                </c:pt>
                <c:pt idx="34">
                  <c:v>0.35</c:v>
                </c:pt>
                <c:pt idx="35">
                  <c:v>0.36</c:v>
                </c:pt>
                <c:pt idx="36">
                  <c:v>0.37</c:v>
                </c:pt>
                <c:pt idx="37">
                  <c:v>0.38</c:v>
                </c:pt>
                <c:pt idx="38">
                  <c:v>0.39</c:v>
                </c:pt>
                <c:pt idx="39">
                  <c:v>0.4</c:v>
                </c:pt>
                <c:pt idx="40">
                  <c:v>0.41</c:v>
                </c:pt>
                <c:pt idx="41">
                  <c:v>0.42</c:v>
                </c:pt>
                <c:pt idx="42">
                  <c:v>0.43</c:v>
                </c:pt>
                <c:pt idx="43">
                  <c:v>0.44</c:v>
                </c:pt>
                <c:pt idx="44">
                  <c:v>0.45</c:v>
                </c:pt>
                <c:pt idx="45">
                  <c:v>0.46</c:v>
                </c:pt>
                <c:pt idx="46">
                  <c:v>0.47</c:v>
                </c:pt>
                <c:pt idx="47">
                  <c:v>0.48</c:v>
                </c:pt>
                <c:pt idx="48">
                  <c:v>0.49</c:v>
                </c:pt>
                <c:pt idx="49">
                  <c:v>0.5</c:v>
                </c:pt>
                <c:pt idx="50">
                  <c:v>0.49</c:v>
                </c:pt>
                <c:pt idx="51">
                  <c:v>0.48</c:v>
                </c:pt>
                <c:pt idx="52">
                  <c:v>0.47</c:v>
                </c:pt>
                <c:pt idx="53">
                  <c:v>0.46</c:v>
                </c:pt>
                <c:pt idx="54">
                  <c:v>0.45</c:v>
                </c:pt>
                <c:pt idx="55">
                  <c:v>0.44</c:v>
                </c:pt>
                <c:pt idx="56">
                  <c:v>0.43</c:v>
                </c:pt>
                <c:pt idx="57">
                  <c:v>0.42</c:v>
                </c:pt>
                <c:pt idx="58">
                  <c:v>0.41</c:v>
                </c:pt>
                <c:pt idx="59">
                  <c:v>0.4</c:v>
                </c:pt>
                <c:pt idx="60">
                  <c:v>0.39</c:v>
                </c:pt>
                <c:pt idx="61">
                  <c:v>0.38</c:v>
                </c:pt>
                <c:pt idx="62">
                  <c:v>0.37</c:v>
                </c:pt>
                <c:pt idx="63">
                  <c:v>0.36</c:v>
                </c:pt>
                <c:pt idx="64">
                  <c:v>0.35</c:v>
                </c:pt>
                <c:pt idx="65">
                  <c:v>0.34</c:v>
                </c:pt>
                <c:pt idx="66">
                  <c:v>0.33</c:v>
                </c:pt>
                <c:pt idx="67">
                  <c:v>0.32</c:v>
                </c:pt>
                <c:pt idx="68">
                  <c:v>0.31</c:v>
                </c:pt>
                <c:pt idx="69">
                  <c:v>0.3</c:v>
                </c:pt>
                <c:pt idx="70">
                  <c:v>0.28999999999999998</c:v>
                </c:pt>
                <c:pt idx="71">
                  <c:v>0.28000000000000003</c:v>
                </c:pt>
                <c:pt idx="72">
                  <c:v>0.27</c:v>
                </c:pt>
                <c:pt idx="73">
                  <c:v>0.26</c:v>
                </c:pt>
                <c:pt idx="74">
                  <c:v>0.25</c:v>
                </c:pt>
                <c:pt idx="75">
                  <c:v>0.24</c:v>
                </c:pt>
                <c:pt idx="76">
                  <c:v>0.23</c:v>
                </c:pt>
                <c:pt idx="77">
                  <c:v>0.22</c:v>
                </c:pt>
                <c:pt idx="78">
                  <c:v>0.21</c:v>
                </c:pt>
                <c:pt idx="79">
                  <c:v>0.2</c:v>
                </c:pt>
                <c:pt idx="80">
                  <c:v>0.19</c:v>
                </c:pt>
                <c:pt idx="81">
                  <c:v>0.18</c:v>
                </c:pt>
                <c:pt idx="82">
                  <c:v>0.17</c:v>
                </c:pt>
                <c:pt idx="83">
                  <c:v>0.16</c:v>
                </c:pt>
                <c:pt idx="84">
                  <c:v>0.15</c:v>
                </c:pt>
                <c:pt idx="85">
                  <c:v>0.14000000000000001</c:v>
                </c:pt>
                <c:pt idx="86">
                  <c:v>0.13</c:v>
                </c:pt>
                <c:pt idx="87">
                  <c:v>0.12</c:v>
                </c:pt>
                <c:pt idx="88">
                  <c:v>0.11</c:v>
                </c:pt>
                <c:pt idx="89">
                  <c:v>0.1</c:v>
                </c:pt>
                <c:pt idx="90">
                  <c:v>0.09</c:v>
                </c:pt>
                <c:pt idx="91">
                  <c:v>0.08</c:v>
                </c:pt>
                <c:pt idx="92">
                  <c:v>6.9999999999999896E-2</c:v>
                </c:pt>
                <c:pt idx="93">
                  <c:v>0.06</c:v>
                </c:pt>
                <c:pt idx="94">
                  <c:v>0.05</c:v>
                </c:pt>
                <c:pt idx="95">
                  <c:v>0.04</c:v>
                </c:pt>
                <c:pt idx="96">
                  <c:v>0.03</c:v>
                </c:pt>
                <c:pt idx="97">
                  <c:v>0.02</c:v>
                </c:pt>
                <c:pt idx="98">
                  <c:v>0.01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4308-8548-B1A0-8D9E65A335D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158088960"/>
        <c:axId val="965978864"/>
      </c:scatterChart>
      <c:valAx>
        <c:axId val="1158088960"/>
        <c:scaling>
          <c:orientation val="minMax"/>
          <c:max val="1"/>
        </c:scaling>
        <c:delete val="0"/>
        <c:axPos val="b"/>
        <c:numFmt formatCode="General" sourceLinked="1"/>
        <c:majorTickMark val="out"/>
        <c:minorTickMark val="none"/>
        <c:tickLblPos val="nextTo"/>
        <c:crossAx val="965978864"/>
        <c:crossesAt val="0"/>
        <c:crossBetween val="midCat"/>
      </c:valAx>
      <c:valAx>
        <c:axId val="965978864"/>
        <c:scaling>
          <c:orientation val="minMax"/>
          <c:max val="1"/>
        </c:scaling>
        <c:delete val="1"/>
        <c:axPos val="l"/>
        <c:majorGridlines>
          <c:spPr>
            <a:ln>
              <a:solidFill>
                <a:schemeClr val="bg2">
                  <a:lumMod val="20000"/>
                  <a:lumOff val="80000"/>
                </a:schemeClr>
              </a:solidFill>
            </a:ln>
          </c:spPr>
        </c:majorGridlines>
        <c:numFmt formatCode="General" sourceLinked="1"/>
        <c:majorTickMark val="out"/>
        <c:minorTickMark val="none"/>
        <c:tickLblPos val="nextTo"/>
        <c:crossAx val="1158088960"/>
        <c:crosses val="autoZero"/>
        <c:crossBetween val="midCat"/>
        <c:minorUnit val="0.02"/>
      </c:valAx>
    </c:plotArea>
    <c:legend>
      <c:legendPos val="r"/>
      <c:layout>
        <c:manualLayout>
          <c:xMode val="edge"/>
          <c:yMode val="edge"/>
          <c:x val="0.4"/>
          <c:y val="7.3690215806357498E-2"/>
          <c:w val="0.30277777777777798"/>
          <c:h val="0.25539734616506299"/>
        </c:manualLayout>
      </c:layout>
      <c:overlay val="0"/>
      <c:txPr>
        <a:bodyPr/>
        <a:lstStyle/>
        <a:p>
          <a:pPr>
            <a:defRPr sz="1600"/>
          </a:pPr>
          <a:endParaRPr lang="en-US"/>
        </a:p>
      </c:txPr>
    </c:legend>
    <c:plotVisOnly val="1"/>
    <c:dispBlanksAs val="gap"/>
    <c:showDLblsOverMax val="0"/>
  </c:chart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>
        <c:manualLayout>
          <c:layoutTarget val="inner"/>
          <c:xMode val="edge"/>
          <c:yMode val="edge"/>
          <c:x val="7.2047025371828499E-2"/>
          <c:y val="7.8703703703703706E-2"/>
          <c:w val="0.83117519685039398"/>
          <c:h val="0.82246937882764704"/>
        </c:manualLayout>
      </c:layout>
      <c:scatterChart>
        <c:scatterStyle val="smoothMarker"/>
        <c:varyColors val="0"/>
        <c:ser>
          <c:idx val="0"/>
          <c:order val="0"/>
          <c:tx>
            <c:strRef>
              <c:f>Sheet2!$E$1</c:f>
              <c:strCache>
                <c:ptCount val="1"/>
                <c:pt idx="0">
                  <c:v>gini-purity</c:v>
                </c:pt>
              </c:strCache>
            </c:strRef>
          </c:tx>
          <c:marker>
            <c:symbol val="none"/>
          </c:marker>
          <c:xVal>
            <c:numRef>
              <c:f>Sheet2!$A$2:$A$102</c:f>
              <c:numCache>
                <c:formatCode>General</c:formatCode>
                <c:ptCount val="101"/>
                <c:pt idx="0">
                  <c:v>0.01</c:v>
                </c:pt>
                <c:pt idx="1">
                  <c:v>0.02</c:v>
                </c:pt>
                <c:pt idx="2">
                  <c:v>0.03</c:v>
                </c:pt>
                <c:pt idx="3">
                  <c:v>0.04</c:v>
                </c:pt>
                <c:pt idx="4">
                  <c:v>0.05</c:v>
                </c:pt>
                <c:pt idx="5">
                  <c:v>0.06</c:v>
                </c:pt>
                <c:pt idx="6">
                  <c:v>7.0000000000000007E-2</c:v>
                </c:pt>
                <c:pt idx="7">
                  <c:v>0.08</c:v>
                </c:pt>
                <c:pt idx="8">
                  <c:v>0.09</c:v>
                </c:pt>
                <c:pt idx="9">
                  <c:v>0.1</c:v>
                </c:pt>
                <c:pt idx="10">
                  <c:v>0.11</c:v>
                </c:pt>
                <c:pt idx="11">
                  <c:v>0.12</c:v>
                </c:pt>
                <c:pt idx="12">
                  <c:v>0.13</c:v>
                </c:pt>
                <c:pt idx="13">
                  <c:v>0.14000000000000001</c:v>
                </c:pt>
                <c:pt idx="14">
                  <c:v>0.15</c:v>
                </c:pt>
                <c:pt idx="15">
                  <c:v>0.16</c:v>
                </c:pt>
                <c:pt idx="16">
                  <c:v>0.17</c:v>
                </c:pt>
                <c:pt idx="17">
                  <c:v>0.18</c:v>
                </c:pt>
                <c:pt idx="18">
                  <c:v>0.19</c:v>
                </c:pt>
                <c:pt idx="19">
                  <c:v>0.2</c:v>
                </c:pt>
                <c:pt idx="20">
                  <c:v>0.21</c:v>
                </c:pt>
                <c:pt idx="21">
                  <c:v>0.22</c:v>
                </c:pt>
                <c:pt idx="22">
                  <c:v>0.23</c:v>
                </c:pt>
                <c:pt idx="23">
                  <c:v>0.24</c:v>
                </c:pt>
                <c:pt idx="24">
                  <c:v>0.25</c:v>
                </c:pt>
                <c:pt idx="25">
                  <c:v>0.26</c:v>
                </c:pt>
                <c:pt idx="26">
                  <c:v>0.27</c:v>
                </c:pt>
                <c:pt idx="27">
                  <c:v>0.28000000000000003</c:v>
                </c:pt>
                <c:pt idx="28">
                  <c:v>0.28999999999999998</c:v>
                </c:pt>
                <c:pt idx="29">
                  <c:v>0.3</c:v>
                </c:pt>
                <c:pt idx="30">
                  <c:v>0.31</c:v>
                </c:pt>
                <c:pt idx="31">
                  <c:v>0.32</c:v>
                </c:pt>
                <c:pt idx="32">
                  <c:v>0.33</c:v>
                </c:pt>
                <c:pt idx="33">
                  <c:v>0.34</c:v>
                </c:pt>
                <c:pt idx="34">
                  <c:v>0.35</c:v>
                </c:pt>
                <c:pt idx="35">
                  <c:v>0.36</c:v>
                </c:pt>
                <c:pt idx="36">
                  <c:v>0.37</c:v>
                </c:pt>
                <c:pt idx="37">
                  <c:v>0.38</c:v>
                </c:pt>
                <c:pt idx="38">
                  <c:v>0.39</c:v>
                </c:pt>
                <c:pt idx="39">
                  <c:v>0.4</c:v>
                </c:pt>
                <c:pt idx="40">
                  <c:v>0.41</c:v>
                </c:pt>
                <c:pt idx="41">
                  <c:v>0.42</c:v>
                </c:pt>
                <c:pt idx="42">
                  <c:v>0.43</c:v>
                </c:pt>
                <c:pt idx="43">
                  <c:v>0.44</c:v>
                </c:pt>
                <c:pt idx="44">
                  <c:v>0.45</c:v>
                </c:pt>
                <c:pt idx="45">
                  <c:v>0.46</c:v>
                </c:pt>
                <c:pt idx="46">
                  <c:v>0.47</c:v>
                </c:pt>
                <c:pt idx="47">
                  <c:v>0.48</c:v>
                </c:pt>
                <c:pt idx="48">
                  <c:v>0.49</c:v>
                </c:pt>
                <c:pt idx="49">
                  <c:v>0.5</c:v>
                </c:pt>
                <c:pt idx="50">
                  <c:v>0.51</c:v>
                </c:pt>
                <c:pt idx="51">
                  <c:v>0.52</c:v>
                </c:pt>
                <c:pt idx="52">
                  <c:v>0.53</c:v>
                </c:pt>
                <c:pt idx="53">
                  <c:v>0.54</c:v>
                </c:pt>
                <c:pt idx="54">
                  <c:v>0.55000000000000004</c:v>
                </c:pt>
                <c:pt idx="55">
                  <c:v>0.56000000000000005</c:v>
                </c:pt>
                <c:pt idx="56">
                  <c:v>0.56999999999999995</c:v>
                </c:pt>
                <c:pt idx="57">
                  <c:v>0.57999999999999996</c:v>
                </c:pt>
                <c:pt idx="58">
                  <c:v>0.59</c:v>
                </c:pt>
                <c:pt idx="59">
                  <c:v>0.6</c:v>
                </c:pt>
                <c:pt idx="60">
                  <c:v>0.61</c:v>
                </c:pt>
                <c:pt idx="61">
                  <c:v>0.62</c:v>
                </c:pt>
                <c:pt idx="62">
                  <c:v>0.63</c:v>
                </c:pt>
                <c:pt idx="63">
                  <c:v>0.64</c:v>
                </c:pt>
                <c:pt idx="64">
                  <c:v>0.65</c:v>
                </c:pt>
                <c:pt idx="65">
                  <c:v>0.66</c:v>
                </c:pt>
                <c:pt idx="66">
                  <c:v>0.67</c:v>
                </c:pt>
                <c:pt idx="67">
                  <c:v>0.68</c:v>
                </c:pt>
                <c:pt idx="68">
                  <c:v>0.69</c:v>
                </c:pt>
                <c:pt idx="69">
                  <c:v>0.7</c:v>
                </c:pt>
                <c:pt idx="70">
                  <c:v>0.71</c:v>
                </c:pt>
                <c:pt idx="71">
                  <c:v>0.72</c:v>
                </c:pt>
                <c:pt idx="72">
                  <c:v>0.73</c:v>
                </c:pt>
                <c:pt idx="73">
                  <c:v>0.74</c:v>
                </c:pt>
                <c:pt idx="74">
                  <c:v>0.75</c:v>
                </c:pt>
                <c:pt idx="75">
                  <c:v>0.76</c:v>
                </c:pt>
                <c:pt idx="76">
                  <c:v>0.77</c:v>
                </c:pt>
                <c:pt idx="77">
                  <c:v>0.78</c:v>
                </c:pt>
                <c:pt idx="78">
                  <c:v>0.79</c:v>
                </c:pt>
                <c:pt idx="79">
                  <c:v>0.8</c:v>
                </c:pt>
                <c:pt idx="80">
                  <c:v>0.81</c:v>
                </c:pt>
                <c:pt idx="81">
                  <c:v>0.82</c:v>
                </c:pt>
                <c:pt idx="82">
                  <c:v>0.83</c:v>
                </c:pt>
                <c:pt idx="83">
                  <c:v>0.84</c:v>
                </c:pt>
                <c:pt idx="84">
                  <c:v>0.85</c:v>
                </c:pt>
                <c:pt idx="85">
                  <c:v>0.86</c:v>
                </c:pt>
                <c:pt idx="86">
                  <c:v>0.87</c:v>
                </c:pt>
                <c:pt idx="87">
                  <c:v>0.88</c:v>
                </c:pt>
                <c:pt idx="88">
                  <c:v>0.89</c:v>
                </c:pt>
                <c:pt idx="89">
                  <c:v>0.9</c:v>
                </c:pt>
                <c:pt idx="90">
                  <c:v>0.91</c:v>
                </c:pt>
                <c:pt idx="91">
                  <c:v>0.92</c:v>
                </c:pt>
                <c:pt idx="92">
                  <c:v>0.93</c:v>
                </c:pt>
                <c:pt idx="93">
                  <c:v>0.94</c:v>
                </c:pt>
                <c:pt idx="94">
                  <c:v>0.95</c:v>
                </c:pt>
                <c:pt idx="95">
                  <c:v>0.96</c:v>
                </c:pt>
                <c:pt idx="96">
                  <c:v>0.97</c:v>
                </c:pt>
                <c:pt idx="97">
                  <c:v>0.98</c:v>
                </c:pt>
                <c:pt idx="98">
                  <c:v>0.99</c:v>
                </c:pt>
              </c:numCache>
            </c:numRef>
          </c:xVal>
          <c:yVal>
            <c:numRef>
              <c:f>Sheet2!$E$2:$E$102</c:f>
              <c:numCache>
                <c:formatCode>General</c:formatCode>
                <c:ptCount val="101"/>
                <c:pt idx="0">
                  <c:v>0.98019999999999996</c:v>
                </c:pt>
                <c:pt idx="1">
                  <c:v>0.96079999999999999</c:v>
                </c:pt>
                <c:pt idx="2">
                  <c:v>0.94179999999999997</c:v>
                </c:pt>
                <c:pt idx="3">
                  <c:v>0.92320000000000002</c:v>
                </c:pt>
                <c:pt idx="4">
                  <c:v>0.90500000000000003</c:v>
                </c:pt>
                <c:pt idx="5">
                  <c:v>0.88719999999999999</c:v>
                </c:pt>
                <c:pt idx="6">
                  <c:v>0.86980000000000002</c:v>
                </c:pt>
                <c:pt idx="7">
                  <c:v>0.8528</c:v>
                </c:pt>
                <c:pt idx="8">
                  <c:v>0.83620000000000005</c:v>
                </c:pt>
                <c:pt idx="9">
                  <c:v>0.82</c:v>
                </c:pt>
                <c:pt idx="10">
                  <c:v>0.80420000000000003</c:v>
                </c:pt>
                <c:pt idx="11">
                  <c:v>0.78879999999999995</c:v>
                </c:pt>
                <c:pt idx="12">
                  <c:v>0.77380000000000004</c:v>
                </c:pt>
                <c:pt idx="13">
                  <c:v>0.75919999999999999</c:v>
                </c:pt>
                <c:pt idx="14">
                  <c:v>0.745</c:v>
                </c:pt>
                <c:pt idx="15">
                  <c:v>0.73119999999999996</c:v>
                </c:pt>
                <c:pt idx="16">
                  <c:v>0.71779999999999999</c:v>
                </c:pt>
                <c:pt idx="17">
                  <c:v>0.70479999999999998</c:v>
                </c:pt>
                <c:pt idx="18">
                  <c:v>0.69220000000000004</c:v>
                </c:pt>
                <c:pt idx="19">
                  <c:v>0.68</c:v>
                </c:pt>
                <c:pt idx="20">
                  <c:v>0.66820000000000002</c:v>
                </c:pt>
                <c:pt idx="21">
                  <c:v>0.65680000000000005</c:v>
                </c:pt>
                <c:pt idx="22">
                  <c:v>0.64580000000000004</c:v>
                </c:pt>
                <c:pt idx="23">
                  <c:v>0.63519999999999999</c:v>
                </c:pt>
                <c:pt idx="24">
                  <c:v>0.625</c:v>
                </c:pt>
                <c:pt idx="25">
                  <c:v>0.61519999999999997</c:v>
                </c:pt>
                <c:pt idx="26">
                  <c:v>0.60580000000000001</c:v>
                </c:pt>
                <c:pt idx="27">
                  <c:v>0.5968</c:v>
                </c:pt>
                <c:pt idx="28">
                  <c:v>0.58819999999999995</c:v>
                </c:pt>
                <c:pt idx="29">
                  <c:v>0.57999999999999996</c:v>
                </c:pt>
                <c:pt idx="30">
                  <c:v>0.57220000000000004</c:v>
                </c:pt>
                <c:pt idx="31">
                  <c:v>0.56479999999999997</c:v>
                </c:pt>
                <c:pt idx="32">
                  <c:v>0.55779999999999996</c:v>
                </c:pt>
                <c:pt idx="33">
                  <c:v>0.55120000000000002</c:v>
                </c:pt>
                <c:pt idx="34">
                  <c:v>0.54500000000000004</c:v>
                </c:pt>
                <c:pt idx="35">
                  <c:v>0.53920000000000001</c:v>
                </c:pt>
                <c:pt idx="36">
                  <c:v>0.53380000000000005</c:v>
                </c:pt>
                <c:pt idx="37">
                  <c:v>0.52880000000000005</c:v>
                </c:pt>
                <c:pt idx="38">
                  <c:v>0.5242</c:v>
                </c:pt>
                <c:pt idx="39">
                  <c:v>0.52</c:v>
                </c:pt>
                <c:pt idx="40">
                  <c:v>0.51619999999999999</c:v>
                </c:pt>
                <c:pt idx="41">
                  <c:v>0.51280000000000003</c:v>
                </c:pt>
                <c:pt idx="42">
                  <c:v>0.50980000000000003</c:v>
                </c:pt>
                <c:pt idx="43">
                  <c:v>0.50719999999999998</c:v>
                </c:pt>
                <c:pt idx="44">
                  <c:v>0.505</c:v>
                </c:pt>
                <c:pt idx="45">
                  <c:v>0.50319999999999998</c:v>
                </c:pt>
                <c:pt idx="46">
                  <c:v>0.50180000000000002</c:v>
                </c:pt>
                <c:pt idx="47">
                  <c:v>0.50080000000000002</c:v>
                </c:pt>
                <c:pt idx="48">
                  <c:v>0.50019999999999998</c:v>
                </c:pt>
                <c:pt idx="49">
                  <c:v>0.5</c:v>
                </c:pt>
                <c:pt idx="50">
                  <c:v>0.50019999999999998</c:v>
                </c:pt>
                <c:pt idx="51">
                  <c:v>0.50080000000000002</c:v>
                </c:pt>
                <c:pt idx="52">
                  <c:v>0.50180000000000002</c:v>
                </c:pt>
                <c:pt idx="53">
                  <c:v>0.50319999999999998</c:v>
                </c:pt>
                <c:pt idx="54">
                  <c:v>0.505</c:v>
                </c:pt>
                <c:pt idx="55">
                  <c:v>0.50719999999999998</c:v>
                </c:pt>
                <c:pt idx="56">
                  <c:v>0.50980000000000003</c:v>
                </c:pt>
                <c:pt idx="57">
                  <c:v>0.51280000000000003</c:v>
                </c:pt>
                <c:pt idx="58">
                  <c:v>0.51619999999999999</c:v>
                </c:pt>
                <c:pt idx="59">
                  <c:v>0.52</c:v>
                </c:pt>
                <c:pt idx="60">
                  <c:v>0.5242</c:v>
                </c:pt>
                <c:pt idx="61">
                  <c:v>0.52880000000000005</c:v>
                </c:pt>
                <c:pt idx="62">
                  <c:v>0.53380000000000005</c:v>
                </c:pt>
                <c:pt idx="63">
                  <c:v>0.53920000000000001</c:v>
                </c:pt>
                <c:pt idx="64">
                  <c:v>0.54500000000000004</c:v>
                </c:pt>
                <c:pt idx="65">
                  <c:v>0.55120000000000002</c:v>
                </c:pt>
                <c:pt idx="66">
                  <c:v>0.55779999999999996</c:v>
                </c:pt>
                <c:pt idx="67">
                  <c:v>0.56479999999999997</c:v>
                </c:pt>
                <c:pt idx="68">
                  <c:v>0.57220000000000004</c:v>
                </c:pt>
                <c:pt idx="69">
                  <c:v>0.57999999999999996</c:v>
                </c:pt>
                <c:pt idx="70">
                  <c:v>0.58819999999999995</c:v>
                </c:pt>
                <c:pt idx="71">
                  <c:v>0.5968</c:v>
                </c:pt>
                <c:pt idx="72">
                  <c:v>0.60580000000000001</c:v>
                </c:pt>
                <c:pt idx="73">
                  <c:v>0.61519999999999997</c:v>
                </c:pt>
                <c:pt idx="74">
                  <c:v>0.625</c:v>
                </c:pt>
                <c:pt idx="75">
                  <c:v>0.63519999999999999</c:v>
                </c:pt>
                <c:pt idx="76">
                  <c:v>0.64580000000000004</c:v>
                </c:pt>
                <c:pt idx="77">
                  <c:v>0.65680000000000005</c:v>
                </c:pt>
                <c:pt idx="78">
                  <c:v>0.66820000000000002</c:v>
                </c:pt>
                <c:pt idx="79">
                  <c:v>0.68</c:v>
                </c:pt>
                <c:pt idx="80">
                  <c:v>0.69220000000000004</c:v>
                </c:pt>
                <c:pt idx="81">
                  <c:v>0.70479999999999998</c:v>
                </c:pt>
                <c:pt idx="82">
                  <c:v>0.71779999999999999</c:v>
                </c:pt>
                <c:pt idx="83">
                  <c:v>0.73119999999999996</c:v>
                </c:pt>
                <c:pt idx="84">
                  <c:v>0.745</c:v>
                </c:pt>
                <c:pt idx="85">
                  <c:v>0.75919999999999999</c:v>
                </c:pt>
                <c:pt idx="86">
                  <c:v>0.77380000000000004</c:v>
                </c:pt>
                <c:pt idx="87">
                  <c:v>0.78879999999999995</c:v>
                </c:pt>
                <c:pt idx="88">
                  <c:v>0.80420000000000003</c:v>
                </c:pt>
                <c:pt idx="89">
                  <c:v>0.82</c:v>
                </c:pt>
                <c:pt idx="90">
                  <c:v>0.83620000000000005</c:v>
                </c:pt>
                <c:pt idx="91">
                  <c:v>0.8528</c:v>
                </c:pt>
                <c:pt idx="92">
                  <c:v>0.86980000000000002</c:v>
                </c:pt>
                <c:pt idx="93">
                  <c:v>0.88719999999999999</c:v>
                </c:pt>
                <c:pt idx="94">
                  <c:v>0.90500000000000003</c:v>
                </c:pt>
                <c:pt idx="95">
                  <c:v>0.92320000000000002</c:v>
                </c:pt>
                <c:pt idx="96">
                  <c:v>0.94179999999999997</c:v>
                </c:pt>
                <c:pt idx="97">
                  <c:v>0.96079999999999999</c:v>
                </c:pt>
                <c:pt idx="98">
                  <c:v>0.98019999999999996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B235-864C-944A-5A083D459949}"/>
            </c:ext>
          </c:extLst>
        </c:ser>
        <c:ser>
          <c:idx val="1"/>
          <c:order val="1"/>
          <c:tx>
            <c:strRef>
              <c:f>Sheet2!$F$1</c:f>
              <c:strCache>
                <c:ptCount val="1"/>
                <c:pt idx="0">
                  <c:v>gini-impurity</c:v>
                </c:pt>
              </c:strCache>
            </c:strRef>
          </c:tx>
          <c:marker>
            <c:symbol val="none"/>
          </c:marker>
          <c:xVal>
            <c:numRef>
              <c:f>Sheet2!$A$2:$A$102</c:f>
              <c:numCache>
                <c:formatCode>General</c:formatCode>
                <c:ptCount val="101"/>
                <c:pt idx="0">
                  <c:v>0.01</c:v>
                </c:pt>
                <c:pt idx="1">
                  <c:v>0.02</c:v>
                </c:pt>
                <c:pt idx="2">
                  <c:v>0.03</c:v>
                </c:pt>
                <c:pt idx="3">
                  <c:v>0.04</c:v>
                </c:pt>
                <c:pt idx="4">
                  <c:v>0.05</c:v>
                </c:pt>
                <c:pt idx="5">
                  <c:v>0.06</c:v>
                </c:pt>
                <c:pt idx="6">
                  <c:v>7.0000000000000007E-2</c:v>
                </c:pt>
                <c:pt idx="7">
                  <c:v>0.08</c:v>
                </c:pt>
                <c:pt idx="8">
                  <c:v>0.09</c:v>
                </c:pt>
                <c:pt idx="9">
                  <c:v>0.1</c:v>
                </c:pt>
                <c:pt idx="10">
                  <c:v>0.11</c:v>
                </c:pt>
                <c:pt idx="11">
                  <c:v>0.12</c:v>
                </c:pt>
                <c:pt idx="12">
                  <c:v>0.13</c:v>
                </c:pt>
                <c:pt idx="13">
                  <c:v>0.14000000000000001</c:v>
                </c:pt>
                <c:pt idx="14">
                  <c:v>0.15</c:v>
                </c:pt>
                <c:pt idx="15">
                  <c:v>0.16</c:v>
                </c:pt>
                <c:pt idx="16">
                  <c:v>0.17</c:v>
                </c:pt>
                <c:pt idx="17">
                  <c:v>0.18</c:v>
                </c:pt>
                <c:pt idx="18">
                  <c:v>0.19</c:v>
                </c:pt>
                <c:pt idx="19">
                  <c:v>0.2</c:v>
                </c:pt>
                <c:pt idx="20">
                  <c:v>0.21</c:v>
                </c:pt>
                <c:pt idx="21">
                  <c:v>0.22</c:v>
                </c:pt>
                <c:pt idx="22">
                  <c:v>0.23</c:v>
                </c:pt>
                <c:pt idx="23">
                  <c:v>0.24</c:v>
                </c:pt>
                <c:pt idx="24">
                  <c:v>0.25</c:v>
                </c:pt>
                <c:pt idx="25">
                  <c:v>0.26</c:v>
                </c:pt>
                <c:pt idx="26">
                  <c:v>0.27</c:v>
                </c:pt>
                <c:pt idx="27">
                  <c:v>0.28000000000000003</c:v>
                </c:pt>
                <c:pt idx="28">
                  <c:v>0.28999999999999998</c:v>
                </c:pt>
                <c:pt idx="29">
                  <c:v>0.3</c:v>
                </c:pt>
                <c:pt idx="30">
                  <c:v>0.31</c:v>
                </c:pt>
                <c:pt idx="31">
                  <c:v>0.32</c:v>
                </c:pt>
                <c:pt idx="32">
                  <c:v>0.33</c:v>
                </c:pt>
                <c:pt idx="33">
                  <c:v>0.34</c:v>
                </c:pt>
                <c:pt idx="34">
                  <c:v>0.35</c:v>
                </c:pt>
                <c:pt idx="35">
                  <c:v>0.36</c:v>
                </c:pt>
                <c:pt idx="36">
                  <c:v>0.37</c:v>
                </c:pt>
                <c:pt idx="37">
                  <c:v>0.38</c:v>
                </c:pt>
                <c:pt idx="38">
                  <c:v>0.39</c:v>
                </c:pt>
                <c:pt idx="39">
                  <c:v>0.4</c:v>
                </c:pt>
                <c:pt idx="40">
                  <c:v>0.41</c:v>
                </c:pt>
                <c:pt idx="41">
                  <c:v>0.42</c:v>
                </c:pt>
                <c:pt idx="42">
                  <c:v>0.43</c:v>
                </c:pt>
                <c:pt idx="43">
                  <c:v>0.44</c:v>
                </c:pt>
                <c:pt idx="44">
                  <c:v>0.45</c:v>
                </c:pt>
                <c:pt idx="45">
                  <c:v>0.46</c:v>
                </c:pt>
                <c:pt idx="46">
                  <c:v>0.47</c:v>
                </c:pt>
                <c:pt idx="47">
                  <c:v>0.48</c:v>
                </c:pt>
                <c:pt idx="48">
                  <c:v>0.49</c:v>
                </c:pt>
                <c:pt idx="49">
                  <c:v>0.5</c:v>
                </c:pt>
                <c:pt idx="50">
                  <c:v>0.51</c:v>
                </c:pt>
                <c:pt idx="51">
                  <c:v>0.52</c:v>
                </c:pt>
                <c:pt idx="52">
                  <c:v>0.53</c:v>
                </c:pt>
                <c:pt idx="53">
                  <c:v>0.54</c:v>
                </c:pt>
                <c:pt idx="54">
                  <c:v>0.55000000000000004</c:v>
                </c:pt>
                <c:pt idx="55">
                  <c:v>0.56000000000000005</c:v>
                </c:pt>
                <c:pt idx="56">
                  <c:v>0.56999999999999995</c:v>
                </c:pt>
                <c:pt idx="57">
                  <c:v>0.57999999999999996</c:v>
                </c:pt>
                <c:pt idx="58">
                  <c:v>0.59</c:v>
                </c:pt>
                <c:pt idx="59">
                  <c:v>0.6</c:v>
                </c:pt>
                <c:pt idx="60">
                  <c:v>0.61</c:v>
                </c:pt>
                <c:pt idx="61">
                  <c:v>0.62</c:v>
                </c:pt>
                <c:pt idx="62">
                  <c:v>0.63</c:v>
                </c:pt>
                <c:pt idx="63">
                  <c:v>0.64</c:v>
                </c:pt>
                <c:pt idx="64">
                  <c:v>0.65</c:v>
                </c:pt>
                <c:pt idx="65">
                  <c:v>0.66</c:v>
                </c:pt>
                <c:pt idx="66">
                  <c:v>0.67</c:v>
                </c:pt>
                <c:pt idx="67">
                  <c:v>0.68</c:v>
                </c:pt>
                <c:pt idx="68">
                  <c:v>0.69</c:v>
                </c:pt>
                <c:pt idx="69">
                  <c:v>0.7</c:v>
                </c:pt>
                <c:pt idx="70">
                  <c:v>0.71</c:v>
                </c:pt>
                <c:pt idx="71">
                  <c:v>0.72</c:v>
                </c:pt>
                <c:pt idx="72">
                  <c:v>0.73</c:v>
                </c:pt>
                <c:pt idx="73">
                  <c:v>0.74</c:v>
                </c:pt>
                <c:pt idx="74">
                  <c:v>0.75</c:v>
                </c:pt>
                <c:pt idx="75">
                  <c:v>0.76</c:v>
                </c:pt>
                <c:pt idx="76">
                  <c:v>0.77</c:v>
                </c:pt>
                <c:pt idx="77">
                  <c:v>0.78</c:v>
                </c:pt>
                <c:pt idx="78">
                  <c:v>0.79</c:v>
                </c:pt>
                <c:pt idx="79">
                  <c:v>0.8</c:v>
                </c:pt>
                <c:pt idx="80">
                  <c:v>0.81</c:v>
                </c:pt>
                <c:pt idx="81">
                  <c:v>0.82</c:v>
                </c:pt>
                <c:pt idx="82">
                  <c:v>0.83</c:v>
                </c:pt>
                <c:pt idx="83">
                  <c:v>0.84</c:v>
                </c:pt>
                <c:pt idx="84">
                  <c:v>0.85</c:v>
                </c:pt>
                <c:pt idx="85">
                  <c:v>0.86</c:v>
                </c:pt>
                <c:pt idx="86">
                  <c:v>0.87</c:v>
                </c:pt>
                <c:pt idx="87">
                  <c:v>0.88</c:v>
                </c:pt>
                <c:pt idx="88">
                  <c:v>0.89</c:v>
                </c:pt>
                <c:pt idx="89">
                  <c:v>0.9</c:v>
                </c:pt>
                <c:pt idx="90">
                  <c:v>0.91</c:v>
                </c:pt>
                <c:pt idx="91">
                  <c:v>0.92</c:v>
                </c:pt>
                <c:pt idx="92">
                  <c:v>0.93</c:v>
                </c:pt>
                <c:pt idx="93">
                  <c:v>0.94</c:v>
                </c:pt>
                <c:pt idx="94">
                  <c:v>0.95</c:v>
                </c:pt>
                <c:pt idx="95">
                  <c:v>0.96</c:v>
                </c:pt>
                <c:pt idx="96">
                  <c:v>0.97</c:v>
                </c:pt>
                <c:pt idx="97">
                  <c:v>0.98</c:v>
                </c:pt>
                <c:pt idx="98">
                  <c:v>0.99</c:v>
                </c:pt>
              </c:numCache>
            </c:numRef>
          </c:xVal>
          <c:yVal>
            <c:numRef>
              <c:f>Sheet2!$F$2:$F$102</c:f>
              <c:numCache>
                <c:formatCode>General</c:formatCode>
                <c:ptCount val="101"/>
                <c:pt idx="0">
                  <c:v>1.9800000000000002E-2</c:v>
                </c:pt>
                <c:pt idx="1">
                  <c:v>3.9200000000000103E-2</c:v>
                </c:pt>
                <c:pt idx="2">
                  <c:v>5.8200000000000002E-2</c:v>
                </c:pt>
                <c:pt idx="3">
                  <c:v>7.6799999999999993E-2</c:v>
                </c:pt>
                <c:pt idx="4">
                  <c:v>9.5000000000000098E-2</c:v>
                </c:pt>
                <c:pt idx="5">
                  <c:v>0.1128</c:v>
                </c:pt>
                <c:pt idx="6">
                  <c:v>0.13020000000000001</c:v>
                </c:pt>
                <c:pt idx="7">
                  <c:v>0.1472</c:v>
                </c:pt>
                <c:pt idx="8">
                  <c:v>0.1638</c:v>
                </c:pt>
                <c:pt idx="9">
                  <c:v>0.18</c:v>
                </c:pt>
                <c:pt idx="10">
                  <c:v>0.1958</c:v>
                </c:pt>
                <c:pt idx="11">
                  <c:v>0.2112</c:v>
                </c:pt>
                <c:pt idx="12">
                  <c:v>0.22620000000000001</c:v>
                </c:pt>
                <c:pt idx="13">
                  <c:v>0.24079999999999999</c:v>
                </c:pt>
                <c:pt idx="14">
                  <c:v>0.255</c:v>
                </c:pt>
                <c:pt idx="15">
                  <c:v>0.26879999999999998</c:v>
                </c:pt>
                <c:pt idx="16">
                  <c:v>0.28220000000000001</c:v>
                </c:pt>
                <c:pt idx="17">
                  <c:v>0.29520000000000002</c:v>
                </c:pt>
                <c:pt idx="18">
                  <c:v>0.30780000000000002</c:v>
                </c:pt>
                <c:pt idx="19">
                  <c:v>0.32</c:v>
                </c:pt>
                <c:pt idx="20">
                  <c:v>0.33179999999999998</c:v>
                </c:pt>
                <c:pt idx="21">
                  <c:v>0.34320000000000001</c:v>
                </c:pt>
                <c:pt idx="22">
                  <c:v>0.35420000000000001</c:v>
                </c:pt>
                <c:pt idx="23">
                  <c:v>0.36480000000000001</c:v>
                </c:pt>
                <c:pt idx="24">
                  <c:v>0.375</c:v>
                </c:pt>
                <c:pt idx="25">
                  <c:v>0.38479999999999998</c:v>
                </c:pt>
                <c:pt idx="26">
                  <c:v>0.39419999999999999</c:v>
                </c:pt>
                <c:pt idx="27">
                  <c:v>0.4032</c:v>
                </c:pt>
                <c:pt idx="28">
                  <c:v>0.4118</c:v>
                </c:pt>
                <c:pt idx="29">
                  <c:v>0.42</c:v>
                </c:pt>
                <c:pt idx="30">
                  <c:v>0.42780000000000001</c:v>
                </c:pt>
                <c:pt idx="31">
                  <c:v>0.43519999999999998</c:v>
                </c:pt>
                <c:pt idx="32">
                  <c:v>0.44219999999999998</c:v>
                </c:pt>
                <c:pt idx="33">
                  <c:v>0.44879999999999998</c:v>
                </c:pt>
                <c:pt idx="34">
                  <c:v>0.45500000000000002</c:v>
                </c:pt>
                <c:pt idx="35">
                  <c:v>0.46079999999999999</c:v>
                </c:pt>
                <c:pt idx="36">
                  <c:v>0.4662</c:v>
                </c:pt>
                <c:pt idx="37">
                  <c:v>0.47120000000000001</c:v>
                </c:pt>
                <c:pt idx="38">
                  <c:v>0.4758</c:v>
                </c:pt>
                <c:pt idx="39">
                  <c:v>0.48</c:v>
                </c:pt>
                <c:pt idx="40">
                  <c:v>0.48380000000000001</c:v>
                </c:pt>
                <c:pt idx="41">
                  <c:v>0.48720000000000002</c:v>
                </c:pt>
                <c:pt idx="42">
                  <c:v>0.49020000000000002</c:v>
                </c:pt>
                <c:pt idx="43">
                  <c:v>0.49280000000000002</c:v>
                </c:pt>
                <c:pt idx="44">
                  <c:v>0.495</c:v>
                </c:pt>
                <c:pt idx="45">
                  <c:v>0.49680000000000002</c:v>
                </c:pt>
                <c:pt idx="46">
                  <c:v>0.49819999999999998</c:v>
                </c:pt>
                <c:pt idx="47">
                  <c:v>0.49919999999999998</c:v>
                </c:pt>
                <c:pt idx="48">
                  <c:v>0.49980000000000002</c:v>
                </c:pt>
                <c:pt idx="49">
                  <c:v>0.5</c:v>
                </c:pt>
                <c:pt idx="50">
                  <c:v>0.49980000000000002</c:v>
                </c:pt>
                <c:pt idx="51">
                  <c:v>0.49919999999999998</c:v>
                </c:pt>
                <c:pt idx="52">
                  <c:v>0.49819999999999998</c:v>
                </c:pt>
                <c:pt idx="53">
                  <c:v>0.49680000000000002</c:v>
                </c:pt>
                <c:pt idx="54">
                  <c:v>0.495</c:v>
                </c:pt>
                <c:pt idx="55">
                  <c:v>0.49280000000000002</c:v>
                </c:pt>
                <c:pt idx="56">
                  <c:v>0.49020000000000002</c:v>
                </c:pt>
                <c:pt idx="57">
                  <c:v>0.48720000000000002</c:v>
                </c:pt>
                <c:pt idx="58">
                  <c:v>0.48380000000000001</c:v>
                </c:pt>
                <c:pt idx="59">
                  <c:v>0.48</c:v>
                </c:pt>
                <c:pt idx="60">
                  <c:v>0.4758</c:v>
                </c:pt>
                <c:pt idx="61">
                  <c:v>0.47120000000000001</c:v>
                </c:pt>
                <c:pt idx="62">
                  <c:v>0.4662</c:v>
                </c:pt>
                <c:pt idx="63">
                  <c:v>0.46079999999999999</c:v>
                </c:pt>
                <c:pt idx="64">
                  <c:v>0.45500000000000002</c:v>
                </c:pt>
                <c:pt idx="65">
                  <c:v>0.44879999999999998</c:v>
                </c:pt>
                <c:pt idx="66">
                  <c:v>0.44219999999999998</c:v>
                </c:pt>
                <c:pt idx="67">
                  <c:v>0.43519999999999998</c:v>
                </c:pt>
                <c:pt idx="68">
                  <c:v>0.42780000000000001</c:v>
                </c:pt>
                <c:pt idx="69">
                  <c:v>0.42</c:v>
                </c:pt>
                <c:pt idx="70">
                  <c:v>0.4118</c:v>
                </c:pt>
                <c:pt idx="71">
                  <c:v>0.4032</c:v>
                </c:pt>
                <c:pt idx="72">
                  <c:v>0.39419999999999999</c:v>
                </c:pt>
                <c:pt idx="73">
                  <c:v>0.38479999999999998</c:v>
                </c:pt>
                <c:pt idx="74">
                  <c:v>0.375</c:v>
                </c:pt>
                <c:pt idx="75">
                  <c:v>0.36480000000000001</c:v>
                </c:pt>
                <c:pt idx="76">
                  <c:v>0.35420000000000001</c:v>
                </c:pt>
                <c:pt idx="77">
                  <c:v>0.34320000000000001</c:v>
                </c:pt>
                <c:pt idx="78">
                  <c:v>0.33179999999999998</c:v>
                </c:pt>
                <c:pt idx="79">
                  <c:v>0.32</c:v>
                </c:pt>
                <c:pt idx="80">
                  <c:v>0.30780000000000002</c:v>
                </c:pt>
                <c:pt idx="81">
                  <c:v>0.29520000000000002</c:v>
                </c:pt>
                <c:pt idx="82">
                  <c:v>0.28220000000000001</c:v>
                </c:pt>
                <c:pt idx="83">
                  <c:v>0.26879999999999998</c:v>
                </c:pt>
                <c:pt idx="84">
                  <c:v>0.255</c:v>
                </c:pt>
                <c:pt idx="85">
                  <c:v>0.24079999999999999</c:v>
                </c:pt>
                <c:pt idx="86">
                  <c:v>0.22620000000000001</c:v>
                </c:pt>
                <c:pt idx="87">
                  <c:v>0.2112</c:v>
                </c:pt>
                <c:pt idx="88">
                  <c:v>0.1958</c:v>
                </c:pt>
                <c:pt idx="89">
                  <c:v>0.18</c:v>
                </c:pt>
                <c:pt idx="90">
                  <c:v>0.1638</c:v>
                </c:pt>
                <c:pt idx="91">
                  <c:v>0.1472</c:v>
                </c:pt>
                <c:pt idx="92">
                  <c:v>0.13020000000000001</c:v>
                </c:pt>
                <c:pt idx="93">
                  <c:v>0.1128</c:v>
                </c:pt>
                <c:pt idx="94">
                  <c:v>9.4999999999999904E-2</c:v>
                </c:pt>
                <c:pt idx="95">
                  <c:v>7.6799999999999993E-2</c:v>
                </c:pt>
                <c:pt idx="96">
                  <c:v>5.8200000000000002E-2</c:v>
                </c:pt>
                <c:pt idx="97">
                  <c:v>3.9200000000000103E-2</c:v>
                </c:pt>
                <c:pt idx="98">
                  <c:v>1.9800000000000002E-2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B235-864C-944A-5A083D45994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887797424"/>
        <c:axId val="818132784"/>
      </c:scatterChart>
      <c:valAx>
        <c:axId val="887797424"/>
        <c:scaling>
          <c:orientation val="minMax"/>
          <c:max val="1"/>
        </c:scaling>
        <c:delete val="0"/>
        <c:axPos val="b"/>
        <c:numFmt formatCode="General" sourceLinked="1"/>
        <c:majorTickMark val="out"/>
        <c:minorTickMark val="none"/>
        <c:tickLblPos val="nextTo"/>
        <c:crossAx val="818132784"/>
        <c:crosses val="autoZero"/>
        <c:crossBetween val="midCat"/>
      </c:valAx>
      <c:valAx>
        <c:axId val="818132784"/>
        <c:scaling>
          <c:orientation val="minMax"/>
          <c:max val="1"/>
        </c:scaling>
        <c:delete val="1"/>
        <c:axPos val="l"/>
        <c:majorGridlines>
          <c:spPr>
            <a:ln>
              <a:solidFill>
                <a:schemeClr val="bg2">
                  <a:lumMod val="20000"/>
                  <a:lumOff val="80000"/>
                </a:schemeClr>
              </a:solidFill>
            </a:ln>
          </c:spPr>
        </c:majorGridlines>
        <c:numFmt formatCode="General" sourceLinked="1"/>
        <c:majorTickMark val="out"/>
        <c:minorTickMark val="none"/>
        <c:tickLblPos val="nextTo"/>
        <c:crossAx val="887797424"/>
        <c:crosses val="autoZero"/>
        <c:crossBetween val="midCat"/>
      </c:valAx>
    </c:plotArea>
    <c:legend>
      <c:legendPos val="r"/>
      <c:layout>
        <c:manualLayout>
          <c:xMode val="edge"/>
          <c:yMode val="edge"/>
          <c:x val="0.30277777777777798"/>
          <c:y val="0.119986512102654"/>
          <c:w val="0.36111111111111099"/>
          <c:h val="0.25539734616506299"/>
        </c:manualLayout>
      </c:layout>
      <c:overlay val="0"/>
      <c:txPr>
        <a:bodyPr/>
        <a:lstStyle/>
        <a:p>
          <a:pPr>
            <a:defRPr sz="1600"/>
          </a:pPr>
          <a:endParaRPr lang="en-US"/>
        </a:p>
      </c:txPr>
    </c:legend>
    <c:plotVisOnly val="1"/>
    <c:dispBlanksAs val="gap"/>
    <c:showDLblsOverMax val="0"/>
  </c:chart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>
        <c:manualLayout>
          <c:layoutTarget val="inner"/>
          <c:xMode val="edge"/>
          <c:yMode val="edge"/>
          <c:x val="8.0380358705161803E-2"/>
          <c:y val="6.0185185185185203E-2"/>
          <c:w val="0.86384951881014904"/>
          <c:h val="0.82246937882764704"/>
        </c:manualLayout>
      </c:layout>
      <c:scatterChart>
        <c:scatterStyle val="smoothMarker"/>
        <c:varyColors val="0"/>
        <c:ser>
          <c:idx val="0"/>
          <c:order val="0"/>
          <c:tx>
            <c:strRef>
              <c:f>Sheet2!$G$1</c:f>
              <c:strCache>
                <c:ptCount val="1"/>
                <c:pt idx="0">
                  <c:v>entropy</c:v>
                </c:pt>
              </c:strCache>
            </c:strRef>
          </c:tx>
          <c:marker>
            <c:symbol val="none"/>
          </c:marker>
          <c:xVal>
            <c:numRef>
              <c:f>Sheet2!$A$2:$A$102</c:f>
              <c:numCache>
                <c:formatCode>General</c:formatCode>
                <c:ptCount val="101"/>
                <c:pt idx="0">
                  <c:v>0.01</c:v>
                </c:pt>
                <c:pt idx="1">
                  <c:v>0.02</c:v>
                </c:pt>
                <c:pt idx="2">
                  <c:v>0.03</c:v>
                </c:pt>
                <c:pt idx="3">
                  <c:v>0.04</c:v>
                </c:pt>
                <c:pt idx="4">
                  <c:v>0.05</c:v>
                </c:pt>
                <c:pt idx="5">
                  <c:v>0.06</c:v>
                </c:pt>
                <c:pt idx="6">
                  <c:v>7.0000000000000007E-2</c:v>
                </c:pt>
                <c:pt idx="7">
                  <c:v>0.08</c:v>
                </c:pt>
                <c:pt idx="8">
                  <c:v>0.09</c:v>
                </c:pt>
                <c:pt idx="9">
                  <c:v>0.1</c:v>
                </c:pt>
                <c:pt idx="10">
                  <c:v>0.11</c:v>
                </c:pt>
                <c:pt idx="11">
                  <c:v>0.12</c:v>
                </c:pt>
                <c:pt idx="12">
                  <c:v>0.13</c:v>
                </c:pt>
                <c:pt idx="13">
                  <c:v>0.14000000000000001</c:v>
                </c:pt>
                <c:pt idx="14">
                  <c:v>0.15</c:v>
                </c:pt>
                <c:pt idx="15">
                  <c:v>0.16</c:v>
                </c:pt>
                <c:pt idx="16">
                  <c:v>0.17</c:v>
                </c:pt>
                <c:pt idx="17">
                  <c:v>0.18</c:v>
                </c:pt>
                <c:pt idx="18">
                  <c:v>0.19</c:v>
                </c:pt>
                <c:pt idx="19">
                  <c:v>0.2</c:v>
                </c:pt>
                <c:pt idx="20">
                  <c:v>0.21</c:v>
                </c:pt>
                <c:pt idx="21">
                  <c:v>0.22</c:v>
                </c:pt>
                <c:pt idx="22">
                  <c:v>0.23</c:v>
                </c:pt>
                <c:pt idx="23">
                  <c:v>0.24</c:v>
                </c:pt>
                <c:pt idx="24">
                  <c:v>0.25</c:v>
                </c:pt>
                <c:pt idx="25">
                  <c:v>0.26</c:v>
                </c:pt>
                <c:pt idx="26">
                  <c:v>0.27</c:v>
                </c:pt>
                <c:pt idx="27">
                  <c:v>0.28000000000000003</c:v>
                </c:pt>
                <c:pt idx="28">
                  <c:v>0.28999999999999998</c:v>
                </c:pt>
                <c:pt idx="29">
                  <c:v>0.3</c:v>
                </c:pt>
                <c:pt idx="30">
                  <c:v>0.31</c:v>
                </c:pt>
                <c:pt idx="31">
                  <c:v>0.32</c:v>
                </c:pt>
                <c:pt idx="32">
                  <c:v>0.33</c:v>
                </c:pt>
                <c:pt idx="33">
                  <c:v>0.34</c:v>
                </c:pt>
                <c:pt idx="34">
                  <c:v>0.35</c:v>
                </c:pt>
                <c:pt idx="35">
                  <c:v>0.36</c:v>
                </c:pt>
                <c:pt idx="36">
                  <c:v>0.37</c:v>
                </c:pt>
                <c:pt idx="37">
                  <c:v>0.38</c:v>
                </c:pt>
                <c:pt idx="38">
                  <c:v>0.39</c:v>
                </c:pt>
                <c:pt idx="39">
                  <c:v>0.4</c:v>
                </c:pt>
                <c:pt idx="40">
                  <c:v>0.41</c:v>
                </c:pt>
                <c:pt idx="41">
                  <c:v>0.42</c:v>
                </c:pt>
                <c:pt idx="42">
                  <c:v>0.43</c:v>
                </c:pt>
                <c:pt idx="43">
                  <c:v>0.44</c:v>
                </c:pt>
                <c:pt idx="44">
                  <c:v>0.45</c:v>
                </c:pt>
                <c:pt idx="45">
                  <c:v>0.46</c:v>
                </c:pt>
                <c:pt idx="46">
                  <c:v>0.47</c:v>
                </c:pt>
                <c:pt idx="47">
                  <c:v>0.48</c:v>
                </c:pt>
                <c:pt idx="48">
                  <c:v>0.49</c:v>
                </c:pt>
                <c:pt idx="49">
                  <c:v>0.5</c:v>
                </c:pt>
                <c:pt idx="50">
                  <c:v>0.51</c:v>
                </c:pt>
                <c:pt idx="51">
                  <c:v>0.52</c:v>
                </c:pt>
                <c:pt idx="52">
                  <c:v>0.53</c:v>
                </c:pt>
                <c:pt idx="53">
                  <c:v>0.54</c:v>
                </c:pt>
                <c:pt idx="54">
                  <c:v>0.55000000000000004</c:v>
                </c:pt>
                <c:pt idx="55">
                  <c:v>0.56000000000000005</c:v>
                </c:pt>
                <c:pt idx="56">
                  <c:v>0.56999999999999995</c:v>
                </c:pt>
                <c:pt idx="57">
                  <c:v>0.57999999999999996</c:v>
                </c:pt>
                <c:pt idx="58">
                  <c:v>0.59</c:v>
                </c:pt>
                <c:pt idx="59">
                  <c:v>0.6</c:v>
                </c:pt>
                <c:pt idx="60">
                  <c:v>0.61</c:v>
                </c:pt>
                <c:pt idx="61">
                  <c:v>0.62</c:v>
                </c:pt>
                <c:pt idx="62">
                  <c:v>0.63</c:v>
                </c:pt>
                <c:pt idx="63">
                  <c:v>0.64</c:v>
                </c:pt>
                <c:pt idx="64">
                  <c:v>0.65</c:v>
                </c:pt>
                <c:pt idx="65">
                  <c:v>0.66</c:v>
                </c:pt>
                <c:pt idx="66">
                  <c:v>0.67</c:v>
                </c:pt>
                <c:pt idx="67">
                  <c:v>0.68</c:v>
                </c:pt>
                <c:pt idx="68">
                  <c:v>0.69</c:v>
                </c:pt>
                <c:pt idx="69">
                  <c:v>0.7</c:v>
                </c:pt>
                <c:pt idx="70">
                  <c:v>0.71</c:v>
                </c:pt>
                <c:pt idx="71">
                  <c:v>0.72</c:v>
                </c:pt>
                <c:pt idx="72">
                  <c:v>0.73</c:v>
                </c:pt>
                <c:pt idx="73">
                  <c:v>0.74</c:v>
                </c:pt>
                <c:pt idx="74">
                  <c:v>0.75</c:v>
                </c:pt>
                <c:pt idx="75">
                  <c:v>0.76</c:v>
                </c:pt>
                <c:pt idx="76">
                  <c:v>0.77</c:v>
                </c:pt>
                <c:pt idx="77">
                  <c:v>0.78</c:v>
                </c:pt>
                <c:pt idx="78">
                  <c:v>0.79</c:v>
                </c:pt>
                <c:pt idx="79">
                  <c:v>0.8</c:v>
                </c:pt>
                <c:pt idx="80">
                  <c:v>0.81</c:v>
                </c:pt>
                <c:pt idx="81">
                  <c:v>0.82</c:v>
                </c:pt>
                <c:pt idx="82">
                  <c:v>0.83</c:v>
                </c:pt>
                <c:pt idx="83">
                  <c:v>0.84</c:v>
                </c:pt>
                <c:pt idx="84">
                  <c:v>0.85</c:v>
                </c:pt>
                <c:pt idx="85">
                  <c:v>0.86</c:v>
                </c:pt>
                <c:pt idx="86">
                  <c:v>0.87</c:v>
                </c:pt>
                <c:pt idx="87">
                  <c:v>0.88</c:v>
                </c:pt>
                <c:pt idx="88">
                  <c:v>0.89</c:v>
                </c:pt>
                <c:pt idx="89">
                  <c:v>0.9</c:v>
                </c:pt>
                <c:pt idx="90">
                  <c:v>0.91</c:v>
                </c:pt>
                <c:pt idx="91">
                  <c:v>0.92</c:v>
                </c:pt>
                <c:pt idx="92">
                  <c:v>0.93</c:v>
                </c:pt>
                <c:pt idx="93">
                  <c:v>0.94</c:v>
                </c:pt>
                <c:pt idx="94">
                  <c:v>0.95</c:v>
                </c:pt>
                <c:pt idx="95">
                  <c:v>0.96</c:v>
                </c:pt>
                <c:pt idx="96">
                  <c:v>0.97</c:v>
                </c:pt>
                <c:pt idx="97">
                  <c:v>0.98</c:v>
                </c:pt>
                <c:pt idx="98">
                  <c:v>0.99</c:v>
                </c:pt>
              </c:numCache>
            </c:numRef>
          </c:xVal>
          <c:yVal>
            <c:numRef>
              <c:f>Sheet2!$G$2:$G$102</c:f>
              <c:numCache>
                <c:formatCode>General</c:formatCode>
                <c:ptCount val="101"/>
                <c:pt idx="0">
                  <c:v>8.0793135895911194E-2</c:v>
                </c:pt>
                <c:pt idx="1">
                  <c:v>0.14144054254182101</c:v>
                </c:pt>
                <c:pt idx="2">
                  <c:v>0.194391857831576</c:v>
                </c:pt>
                <c:pt idx="3">
                  <c:v>0.24229218908241501</c:v>
                </c:pt>
                <c:pt idx="4">
                  <c:v>0.28639695711595597</c:v>
                </c:pt>
                <c:pt idx="5">
                  <c:v>0.32744491915447599</c:v>
                </c:pt>
                <c:pt idx="6">
                  <c:v>0.365923650900223</c:v>
                </c:pt>
                <c:pt idx="7">
                  <c:v>0.402179190202273</c:v>
                </c:pt>
                <c:pt idx="8">
                  <c:v>0.43646981706410298</c:v>
                </c:pt>
                <c:pt idx="9">
                  <c:v>0.468995593589281</c:v>
                </c:pt>
                <c:pt idx="10">
                  <c:v>0.499915958164528</c:v>
                </c:pt>
                <c:pt idx="11">
                  <c:v>0.52936086528736404</c:v>
                </c:pt>
                <c:pt idx="12">
                  <c:v>0.55743818502798903</c:v>
                </c:pt>
                <c:pt idx="13">
                  <c:v>0.58423881164285596</c:v>
                </c:pt>
                <c:pt idx="14">
                  <c:v>0.60984030471640005</c:v>
                </c:pt>
                <c:pt idx="15">
                  <c:v>0.63430955464056604</c:v>
                </c:pt>
                <c:pt idx="16">
                  <c:v>0.65770477874421895</c:v>
                </c:pt>
                <c:pt idx="17">
                  <c:v>0.68007704572827998</c:v>
                </c:pt>
                <c:pt idx="18">
                  <c:v>0.70147145988389703</c:v>
                </c:pt>
                <c:pt idx="19">
                  <c:v>0.72192809488736198</c:v>
                </c:pt>
                <c:pt idx="20">
                  <c:v>0.741482739931274</c:v>
                </c:pt>
                <c:pt idx="21">
                  <c:v>0.760167502961966</c:v>
                </c:pt>
                <c:pt idx="22">
                  <c:v>0.77801130354653802</c:v>
                </c:pt>
                <c:pt idx="23">
                  <c:v>0.79504027938452204</c:v>
                </c:pt>
                <c:pt idx="24">
                  <c:v>0.81127812445913305</c:v>
                </c:pt>
                <c:pt idx="25">
                  <c:v>0.82674637249261795</c:v>
                </c:pt>
                <c:pt idx="26">
                  <c:v>0.84146463620817602</c:v>
                </c:pt>
                <c:pt idx="27">
                  <c:v>0.85545081056013095</c:v>
                </c:pt>
                <c:pt idx="28">
                  <c:v>0.86872124633940395</c:v>
                </c:pt>
                <c:pt idx="29">
                  <c:v>0.88129089923069304</c:v>
                </c:pt>
                <c:pt idx="30">
                  <c:v>0.893173458377857</c:v>
                </c:pt>
                <c:pt idx="31">
                  <c:v>0.90438145772449396</c:v>
                </c:pt>
                <c:pt idx="32">
                  <c:v>0.91492637277972799</c:v>
                </c:pt>
                <c:pt idx="33">
                  <c:v>0.92481870497302998</c:v>
                </c:pt>
                <c:pt idx="34">
                  <c:v>0.93406805537549098</c:v>
                </c:pt>
                <c:pt idx="35">
                  <c:v>0.94268318925549199</c:v>
                </c:pt>
                <c:pt idx="36">
                  <c:v>0.95067209268706598</c:v>
                </c:pt>
                <c:pt idx="37">
                  <c:v>0.95804202222629897</c:v>
                </c:pt>
                <c:pt idx="38">
                  <c:v>0.96479954850508698</c:v>
                </c:pt>
                <c:pt idx="39">
                  <c:v>0.97095059445466902</c:v>
                </c:pt>
                <c:pt idx="40">
                  <c:v>0.97650046875782404</c:v>
                </c:pt>
                <c:pt idx="41">
                  <c:v>0.98145389503365399</c:v>
                </c:pt>
                <c:pt idx="42">
                  <c:v>0.98581503717892005</c:v>
                </c:pt>
                <c:pt idx="43">
                  <c:v>0.98958752122205595</c:v>
                </c:pt>
                <c:pt idx="44">
                  <c:v>0.99277445398780795</c:v>
                </c:pt>
                <c:pt idx="45">
                  <c:v>0.99537843882022603</c:v>
                </c:pt>
                <c:pt idx="46">
                  <c:v>0.99740158856773997</c:v>
                </c:pt>
                <c:pt idx="47">
                  <c:v>0.99884553599520198</c:v>
                </c:pt>
                <c:pt idx="48">
                  <c:v>0.99971144175281001</c:v>
                </c:pt>
                <c:pt idx="49">
                  <c:v>1</c:v>
                </c:pt>
                <c:pt idx="50">
                  <c:v>0.99971144175281001</c:v>
                </c:pt>
                <c:pt idx="51">
                  <c:v>0.99884553599520198</c:v>
                </c:pt>
                <c:pt idx="52">
                  <c:v>0.99740158856773997</c:v>
                </c:pt>
                <c:pt idx="53">
                  <c:v>0.99537843882022603</c:v>
                </c:pt>
                <c:pt idx="54">
                  <c:v>0.99277445398780795</c:v>
                </c:pt>
                <c:pt idx="55">
                  <c:v>0.98958752122205595</c:v>
                </c:pt>
                <c:pt idx="56">
                  <c:v>0.98581503717892005</c:v>
                </c:pt>
                <c:pt idx="57">
                  <c:v>0.98145389503365399</c:v>
                </c:pt>
                <c:pt idx="58">
                  <c:v>0.97650046875782404</c:v>
                </c:pt>
                <c:pt idx="59">
                  <c:v>0.97095059445466902</c:v>
                </c:pt>
                <c:pt idx="60">
                  <c:v>0.96479954850508698</c:v>
                </c:pt>
                <c:pt idx="61">
                  <c:v>0.95804202222629897</c:v>
                </c:pt>
                <c:pt idx="62">
                  <c:v>0.95067209268706598</c:v>
                </c:pt>
                <c:pt idx="63">
                  <c:v>0.94268318925549199</c:v>
                </c:pt>
                <c:pt idx="64">
                  <c:v>0.93406805537549098</c:v>
                </c:pt>
                <c:pt idx="65">
                  <c:v>0.92481870497302998</c:v>
                </c:pt>
                <c:pt idx="66">
                  <c:v>0.91492637277972799</c:v>
                </c:pt>
                <c:pt idx="67">
                  <c:v>0.90438145772449396</c:v>
                </c:pt>
                <c:pt idx="68">
                  <c:v>0.893173458377857</c:v>
                </c:pt>
                <c:pt idx="69">
                  <c:v>0.88129089923069304</c:v>
                </c:pt>
                <c:pt idx="70">
                  <c:v>0.86872124633940495</c:v>
                </c:pt>
                <c:pt idx="71">
                  <c:v>0.85545081056013095</c:v>
                </c:pt>
                <c:pt idx="72">
                  <c:v>0.84146463620817602</c:v>
                </c:pt>
                <c:pt idx="73">
                  <c:v>0.82674637249261795</c:v>
                </c:pt>
                <c:pt idx="74">
                  <c:v>0.81127812445913305</c:v>
                </c:pt>
                <c:pt idx="75">
                  <c:v>0.79504027938452204</c:v>
                </c:pt>
                <c:pt idx="76">
                  <c:v>0.77801130354653802</c:v>
                </c:pt>
                <c:pt idx="77">
                  <c:v>0.760167502961966</c:v>
                </c:pt>
                <c:pt idx="78">
                  <c:v>0.741482739931273</c:v>
                </c:pt>
                <c:pt idx="79">
                  <c:v>0.72192809488736198</c:v>
                </c:pt>
                <c:pt idx="80">
                  <c:v>0.70147145988389703</c:v>
                </c:pt>
                <c:pt idx="81">
                  <c:v>0.68007704572827998</c:v>
                </c:pt>
                <c:pt idx="82">
                  <c:v>0.65770477874421895</c:v>
                </c:pt>
                <c:pt idx="83">
                  <c:v>0.63430955464056604</c:v>
                </c:pt>
                <c:pt idx="84">
                  <c:v>0.60984030471640005</c:v>
                </c:pt>
                <c:pt idx="85">
                  <c:v>0.58423881164285596</c:v>
                </c:pt>
                <c:pt idx="86">
                  <c:v>0.55743818502798903</c:v>
                </c:pt>
                <c:pt idx="87">
                  <c:v>0.52936086528736404</c:v>
                </c:pt>
                <c:pt idx="88">
                  <c:v>0.499915958164528</c:v>
                </c:pt>
                <c:pt idx="89">
                  <c:v>0.468995593589281</c:v>
                </c:pt>
                <c:pt idx="90">
                  <c:v>0.43646981706410298</c:v>
                </c:pt>
                <c:pt idx="91">
                  <c:v>0.402179190202273</c:v>
                </c:pt>
                <c:pt idx="92">
                  <c:v>0.365923650900223</c:v>
                </c:pt>
                <c:pt idx="93">
                  <c:v>0.32744491915447599</c:v>
                </c:pt>
                <c:pt idx="94">
                  <c:v>0.28639695711595597</c:v>
                </c:pt>
                <c:pt idx="95">
                  <c:v>0.24229218908241501</c:v>
                </c:pt>
                <c:pt idx="96">
                  <c:v>0.194391857831576</c:v>
                </c:pt>
                <c:pt idx="97">
                  <c:v>0.14144054254182101</c:v>
                </c:pt>
                <c:pt idx="98">
                  <c:v>8.0793135895911194E-2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843A-A94C-9374-DF663038A3D2}"/>
            </c:ext>
          </c:extLst>
        </c:ser>
        <c:ser>
          <c:idx val="1"/>
          <c:order val="1"/>
          <c:tx>
            <c:strRef>
              <c:f>Sheet2!$H$1</c:f>
              <c:strCache>
                <c:ptCount val="1"/>
                <c:pt idx="0">
                  <c:v>information</c:v>
                </c:pt>
              </c:strCache>
            </c:strRef>
          </c:tx>
          <c:marker>
            <c:symbol val="none"/>
          </c:marker>
          <c:xVal>
            <c:numRef>
              <c:f>Sheet2!$A$2:$A$102</c:f>
              <c:numCache>
                <c:formatCode>General</c:formatCode>
                <c:ptCount val="101"/>
                <c:pt idx="0">
                  <c:v>0.01</c:v>
                </c:pt>
                <c:pt idx="1">
                  <c:v>0.02</c:v>
                </c:pt>
                <c:pt idx="2">
                  <c:v>0.03</c:v>
                </c:pt>
                <c:pt idx="3">
                  <c:v>0.04</c:v>
                </c:pt>
                <c:pt idx="4">
                  <c:v>0.05</c:v>
                </c:pt>
                <c:pt idx="5">
                  <c:v>0.06</c:v>
                </c:pt>
                <c:pt idx="6">
                  <c:v>7.0000000000000007E-2</c:v>
                </c:pt>
                <c:pt idx="7">
                  <c:v>0.08</c:v>
                </c:pt>
                <c:pt idx="8">
                  <c:v>0.09</c:v>
                </c:pt>
                <c:pt idx="9">
                  <c:v>0.1</c:v>
                </c:pt>
                <c:pt idx="10">
                  <c:v>0.11</c:v>
                </c:pt>
                <c:pt idx="11">
                  <c:v>0.12</c:v>
                </c:pt>
                <c:pt idx="12">
                  <c:v>0.13</c:v>
                </c:pt>
                <c:pt idx="13">
                  <c:v>0.14000000000000001</c:v>
                </c:pt>
                <c:pt idx="14">
                  <c:v>0.15</c:v>
                </c:pt>
                <c:pt idx="15">
                  <c:v>0.16</c:v>
                </c:pt>
                <c:pt idx="16">
                  <c:v>0.17</c:v>
                </c:pt>
                <c:pt idx="17">
                  <c:v>0.18</c:v>
                </c:pt>
                <c:pt idx="18">
                  <c:v>0.19</c:v>
                </c:pt>
                <c:pt idx="19">
                  <c:v>0.2</c:v>
                </c:pt>
                <c:pt idx="20">
                  <c:v>0.21</c:v>
                </c:pt>
                <c:pt idx="21">
                  <c:v>0.22</c:v>
                </c:pt>
                <c:pt idx="22">
                  <c:v>0.23</c:v>
                </c:pt>
                <c:pt idx="23">
                  <c:v>0.24</c:v>
                </c:pt>
                <c:pt idx="24">
                  <c:v>0.25</c:v>
                </c:pt>
                <c:pt idx="25">
                  <c:v>0.26</c:v>
                </c:pt>
                <c:pt idx="26">
                  <c:v>0.27</c:v>
                </c:pt>
                <c:pt idx="27">
                  <c:v>0.28000000000000003</c:v>
                </c:pt>
                <c:pt idx="28">
                  <c:v>0.28999999999999998</c:v>
                </c:pt>
                <c:pt idx="29">
                  <c:v>0.3</c:v>
                </c:pt>
                <c:pt idx="30">
                  <c:v>0.31</c:v>
                </c:pt>
                <c:pt idx="31">
                  <c:v>0.32</c:v>
                </c:pt>
                <c:pt idx="32">
                  <c:v>0.33</c:v>
                </c:pt>
                <c:pt idx="33">
                  <c:v>0.34</c:v>
                </c:pt>
                <c:pt idx="34">
                  <c:v>0.35</c:v>
                </c:pt>
                <c:pt idx="35">
                  <c:v>0.36</c:v>
                </c:pt>
                <c:pt idx="36">
                  <c:v>0.37</c:v>
                </c:pt>
                <c:pt idx="37">
                  <c:v>0.38</c:v>
                </c:pt>
                <c:pt idx="38">
                  <c:v>0.39</c:v>
                </c:pt>
                <c:pt idx="39">
                  <c:v>0.4</c:v>
                </c:pt>
                <c:pt idx="40">
                  <c:v>0.41</c:v>
                </c:pt>
                <c:pt idx="41">
                  <c:v>0.42</c:v>
                </c:pt>
                <c:pt idx="42">
                  <c:v>0.43</c:v>
                </c:pt>
                <c:pt idx="43">
                  <c:v>0.44</c:v>
                </c:pt>
                <c:pt idx="44">
                  <c:v>0.45</c:v>
                </c:pt>
                <c:pt idx="45">
                  <c:v>0.46</c:v>
                </c:pt>
                <c:pt idx="46">
                  <c:v>0.47</c:v>
                </c:pt>
                <c:pt idx="47">
                  <c:v>0.48</c:v>
                </c:pt>
                <c:pt idx="48">
                  <c:v>0.49</c:v>
                </c:pt>
                <c:pt idx="49">
                  <c:v>0.5</c:v>
                </c:pt>
                <c:pt idx="50">
                  <c:v>0.51</c:v>
                </c:pt>
                <c:pt idx="51">
                  <c:v>0.52</c:v>
                </c:pt>
                <c:pt idx="52">
                  <c:v>0.53</c:v>
                </c:pt>
                <c:pt idx="53">
                  <c:v>0.54</c:v>
                </c:pt>
                <c:pt idx="54">
                  <c:v>0.55000000000000004</c:v>
                </c:pt>
                <c:pt idx="55">
                  <c:v>0.56000000000000005</c:v>
                </c:pt>
                <c:pt idx="56">
                  <c:v>0.56999999999999995</c:v>
                </c:pt>
                <c:pt idx="57">
                  <c:v>0.57999999999999996</c:v>
                </c:pt>
                <c:pt idx="58">
                  <c:v>0.59</c:v>
                </c:pt>
                <c:pt idx="59">
                  <c:v>0.6</c:v>
                </c:pt>
                <c:pt idx="60">
                  <c:v>0.61</c:v>
                </c:pt>
                <c:pt idx="61">
                  <c:v>0.62</c:v>
                </c:pt>
                <c:pt idx="62">
                  <c:v>0.63</c:v>
                </c:pt>
                <c:pt idx="63">
                  <c:v>0.64</c:v>
                </c:pt>
                <c:pt idx="64">
                  <c:v>0.65</c:v>
                </c:pt>
                <c:pt idx="65">
                  <c:v>0.66</c:v>
                </c:pt>
                <c:pt idx="66">
                  <c:v>0.67</c:v>
                </c:pt>
                <c:pt idx="67">
                  <c:v>0.68</c:v>
                </c:pt>
                <c:pt idx="68">
                  <c:v>0.69</c:v>
                </c:pt>
                <c:pt idx="69">
                  <c:v>0.7</c:v>
                </c:pt>
                <c:pt idx="70">
                  <c:v>0.71</c:v>
                </c:pt>
                <c:pt idx="71">
                  <c:v>0.72</c:v>
                </c:pt>
                <c:pt idx="72">
                  <c:v>0.73</c:v>
                </c:pt>
                <c:pt idx="73">
                  <c:v>0.74</c:v>
                </c:pt>
                <c:pt idx="74">
                  <c:v>0.75</c:v>
                </c:pt>
                <c:pt idx="75">
                  <c:v>0.76</c:v>
                </c:pt>
                <c:pt idx="76">
                  <c:v>0.77</c:v>
                </c:pt>
                <c:pt idx="77">
                  <c:v>0.78</c:v>
                </c:pt>
                <c:pt idx="78">
                  <c:v>0.79</c:v>
                </c:pt>
                <c:pt idx="79">
                  <c:v>0.8</c:v>
                </c:pt>
                <c:pt idx="80">
                  <c:v>0.81</c:v>
                </c:pt>
                <c:pt idx="81">
                  <c:v>0.82</c:v>
                </c:pt>
                <c:pt idx="82">
                  <c:v>0.83</c:v>
                </c:pt>
                <c:pt idx="83">
                  <c:v>0.84</c:v>
                </c:pt>
                <c:pt idx="84">
                  <c:v>0.85</c:v>
                </c:pt>
                <c:pt idx="85">
                  <c:v>0.86</c:v>
                </c:pt>
                <c:pt idx="86">
                  <c:v>0.87</c:v>
                </c:pt>
                <c:pt idx="87">
                  <c:v>0.88</c:v>
                </c:pt>
                <c:pt idx="88">
                  <c:v>0.89</c:v>
                </c:pt>
                <c:pt idx="89">
                  <c:v>0.9</c:v>
                </c:pt>
                <c:pt idx="90">
                  <c:v>0.91</c:v>
                </c:pt>
                <c:pt idx="91">
                  <c:v>0.92</c:v>
                </c:pt>
                <c:pt idx="92">
                  <c:v>0.93</c:v>
                </c:pt>
                <c:pt idx="93">
                  <c:v>0.94</c:v>
                </c:pt>
                <c:pt idx="94">
                  <c:v>0.95</c:v>
                </c:pt>
                <c:pt idx="95">
                  <c:v>0.96</c:v>
                </c:pt>
                <c:pt idx="96">
                  <c:v>0.97</c:v>
                </c:pt>
                <c:pt idx="97">
                  <c:v>0.98</c:v>
                </c:pt>
                <c:pt idx="98">
                  <c:v>0.99</c:v>
                </c:pt>
              </c:numCache>
            </c:numRef>
          </c:xVal>
          <c:yVal>
            <c:numRef>
              <c:f>Sheet2!$H$2:$H$102</c:f>
              <c:numCache>
                <c:formatCode>General</c:formatCode>
                <c:ptCount val="101"/>
                <c:pt idx="0">
                  <c:v>0.91920686410408903</c:v>
                </c:pt>
                <c:pt idx="1">
                  <c:v>0.85855945745817897</c:v>
                </c:pt>
                <c:pt idx="2">
                  <c:v>0.80560814216842402</c:v>
                </c:pt>
                <c:pt idx="3">
                  <c:v>0.75770781091758499</c:v>
                </c:pt>
                <c:pt idx="4">
                  <c:v>0.71360304288404397</c:v>
                </c:pt>
                <c:pt idx="5">
                  <c:v>0.67255508084552396</c:v>
                </c:pt>
                <c:pt idx="6">
                  <c:v>0.63407634909977695</c:v>
                </c:pt>
                <c:pt idx="7">
                  <c:v>0.597820809797727</c:v>
                </c:pt>
                <c:pt idx="8">
                  <c:v>0.56353018293589696</c:v>
                </c:pt>
                <c:pt idx="9">
                  <c:v>0.531004406410719</c:v>
                </c:pt>
                <c:pt idx="10">
                  <c:v>0.50008404183547195</c:v>
                </c:pt>
                <c:pt idx="11">
                  <c:v>0.47063913471263602</c:v>
                </c:pt>
                <c:pt idx="12">
                  <c:v>0.44256181497201103</c:v>
                </c:pt>
                <c:pt idx="13">
                  <c:v>0.41576118835714398</c:v>
                </c:pt>
                <c:pt idx="14">
                  <c:v>0.39015969528360001</c:v>
                </c:pt>
                <c:pt idx="15">
                  <c:v>0.36569044535943401</c:v>
                </c:pt>
                <c:pt idx="16">
                  <c:v>0.34229522125577999</c:v>
                </c:pt>
                <c:pt idx="17">
                  <c:v>0.31992295427172002</c:v>
                </c:pt>
                <c:pt idx="18">
                  <c:v>0.29852854011610302</c:v>
                </c:pt>
                <c:pt idx="19">
                  <c:v>0.27807190511263802</c:v>
                </c:pt>
                <c:pt idx="20">
                  <c:v>0.258517260068726</c:v>
                </c:pt>
                <c:pt idx="21">
                  <c:v>0.239832497038034</c:v>
                </c:pt>
                <c:pt idx="22">
                  <c:v>0.221988696453462</c:v>
                </c:pt>
                <c:pt idx="23">
                  <c:v>0.20495972061547801</c:v>
                </c:pt>
                <c:pt idx="24">
                  <c:v>0.188721875540867</c:v>
                </c:pt>
                <c:pt idx="25">
                  <c:v>0.17325362750738199</c:v>
                </c:pt>
                <c:pt idx="26">
                  <c:v>0.15853536379182401</c:v>
                </c:pt>
                <c:pt idx="27">
                  <c:v>0.144549189439869</c:v>
                </c:pt>
                <c:pt idx="28">
                  <c:v>0.13127875366059499</c:v>
                </c:pt>
                <c:pt idx="29">
                  <c:v>0.118709100769307</c:v>
                </c:pt>
                <c:pt idx="30">
                  <c:v>0.106826541622143</c:v>
                </c:pt>
                <c:pt idx="31">
                  <c:v>9.5618542275505897E-2</c:v>
                </c:pt>
                <c:pt idx="32">
                  <c:v>8.5073627220272396E-2</c:v>
                </c:pt>
                <c:pt idx="33">
                  <c:v>7.5181295026969894E-2</c:v>
                </c:pt>
                <c:pt idx="34">
                  <c:v>6.5931944624509006E-2</c:v>
                </c:pt>
                <c:pt idx="35">
                  <c:v>5.7316810744507798E-2</c:v>
                </c:pt>
                <c:pt idx="36">
                  <c:v>4.9327907312934099E-2</c:v>
                </c:pt>
                <c:pt idx="37">
                  <c:v>4.19579777737005E-2</c:v>
                </c:pt>
                <c:pt idx="38">
                  <c:v>3.5200451494912799E-2</c:v>
                </c:pt>
                <c:pt idx="39">
                  <c:v>2.9049405545331398E-2</c:v>
                </c:pt>
                <c:pt idx="40">
                  <c:v>2.3499531242175999E-2</c:v>
                </c:pt>
                <c:pt idx="41">
                  <c:v>1.85461049663465E-2</c:v>
                </c:pt>
                <c:pt idx="42">
                  <c:v>1.4184962821080199E-2</c:v>
                </c:pt>
                <c:pt idx="43">
                  <c:v>1.04124787779443E-2</c:v>
                </c:pt>
                <c:pt idx="44">
                  <c:v>7.2255460121916099E-3</c:v>
                </c:pt>
                <c:pt idx="45">
                  <c:v>4.6215611797741901E-3</c:v>
                </c:pt>
                <c:pt idx="46">
                  <c:v>2.59841143226036E-3</c:v>
                </c:pt>
                <c:pt idx="47">
                  <c:v>1.1544640047982399E-3</c:v>
                </c:pt>
                <c:pt idx="48">
                  <c:v>2.8855824719009599E-4</c:v>
                </c:pt>
                <c:pt idx="49">
                  <c:v>0</c:v>
                </c:pt>
                <c:pt idx="50">
                  <c:v>2.8855824719009599E-4</c:v>
                </c:pt>
                <c:pt idx="51">
                  <c:v>1.1544640047982399E-3</c:v>
                </c:pt>
                <c:pt idx="52">
                  <c:v>2.59841143226036E-3</c:v>
                </c:pt>
                <c:pt idx="53">
                  <c:v>4.6215611797741901E-3</c:v>
                </c:pt>
                <c:pt idx="54">
                  <c:v>7.2255460121916099E-3</c:v>
                </c:pt>
                <c:pt idx="55">
                  <c:v>1.04124787779443E-2</c:v>
                </c:pt>
                <c:pt idx="56">
                  <c:v>1.4184962821080199E-2</c:v>
                </c:pt>
                <c:pt idx="57">
                  <c:v>1.8546104966346299E-2</c:v>
                </c:pt>
                <c:pt idx="58">
                  <c:v>2.3499531242175801E-2</c:v>
                </c:pt>
                <c:pt idx="59">
                  <c:v>2.9049405545331398E-2</c:v>
                </c:pt>
                <c:pt idx="60">
                  <c:v>3.5200451494912799E-2</c:v>
                </c:pt>
                <c:pt idx="61">
                  <c:v>4.19579777737005E-2</c:v>
                </c:pt>
                <c:pt idx="62">
                  <c:v>4.9327907312934099E-2</c:v>
                </c:pt>
                <c:pt idx="63">
                  <c:v>5.7316810744507798E-2</c:v>
                </c:pt>
                <c:pt idx="64">
                  <c:v>6.5931944624509006E-2</c:v>
                </c:pt>
                <c:pt idx="65">
                  <c:v>7.5181295026970005E-2</c:v>
                </c:pt>
                <c:pt idx="66">
                  <c:v>8.5073627220272396E-2</c:v>
                </c:pt>
                <c:pt idx="67">
                  <c:v>9.5618542275505994E-2</c:v>
                </c:pt>
                <c:pt idx="68">
                  <c:v>0.106826541622143</c:v>
                </c:pt>
                <c:pt idx="69">
                  <c:v>0.118709100769307</c:v>
                </c:pt>
                <c:pt idx="70">
                  <c:v>0.13127875366059499</c:v>
                </c:pt>
                <c:pt idx="71">
                  <c:v>0.144549189439869</c:v>
                </c:pt>
                <c:pt idx="72">
                  <c:v>0.15853536379182401</c:v>
                </c:pt>
                <c:pt idx="73">
                  <c:v>0.17325362750738199</c:v>
                </c:pt>
                <c:pt idx="74">
                  <c:v>0.188721875540867</c:v>
                </c:pt>
                <c:pt idx="75">
                  <c:v>0.20495972061547801</c:v>
                </c:pt>
                <c:pt idx="76">
                  <c:v>0.221988696453462</c:v>
                </c:pt>
                <c:pt idx="77">
                  <c:v>0.239832497038034</c:v>
                </c:pt>
                <c:pt idx="78">
                  <c:v>0.258517260068726</c:v>
                </c:pt>
                <c:pt idx="79">
                  <c:v>0.27807190511263802</c:v>
                </c:pt>
                <c:pt idx="80">
                  <c:v>0.29852854011610302</c:v>
                </c:pt>
                <c:pt idx="81">
                  <c:v>0.31992295427172002</c:v>
                </c:pt>
                <c:pt idx="82">
                  <c:v>0.34229522125577999</c:v>
                </c:pt>
                <c:pt idx="83">
                  <c:v>0.36569044535943401</c:v>
                </c:pt>
                <c:pt idx="84">
                  <c:v>0.39015969528359901</c:v>
                </c:pt>
                <c:pt idx="85">
                  <c:v>0.41576118835714398</c:v>
                </c:pt>
                <c:pt idx="86">
                  <c:v>0.44256181497201103</c:v>
                </c:pt>
                <c:pt idx="87">
                  <c:v>0.47063913471263602</c:v>
                </c:pt>
                <c:pt idx="88">
                  <c:v>0.50008404183547195</c:v>
                </c:pt>
                <c:pt idx="89">
                  <c:v>0.531004406410719</c:v>
                </c:pt>
                <c:pt idx="90">
                  <c:v>0.56353018293589696</c:v>
                </c:pt>
                <c:pt idx="91">
                  <c:v>0.597820809797727</c:v>
                </c:pt>
                <c:pt idx="92">
                  <c:v>0.63407634909977695</c:v>
                </c:pt>
                <c:pt idx="93">
                  <c:v>0.67255508084552396</c:v>
                </c:pt>
                <c:pt idx="94">
                  <c:v>0.71360304288404397</c:v>
                </c:pt>
                <c:pt idx="95">
                  <c:v>0.75770781091758499</c:v>
                </c:pt>
                <c:pt idx="96">
                  <c:v>0.80560814216842402</c:v>
                </c:pt>
                <c:pt idx="97">
                  <c:v>0.85855945745817897</c:v>
                </c:pt>
                <c:pt idx="98">
                  <c:v>0.91920686410408903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843A-A94C-9374-DF663038A3D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69799232"/>
        <c:axId val="1269688816"/>
      </c:scatterChart>
      <c:valAx>
        <c:axId val="769799232"/>
        <c:scaling>
          <c:orientation val="minMax"/>
          <c:max val="1"/>
        </c:scaling>
        <c:delete val="0"/>
        <c:axPos val="b"/>
        <c:numFmt formatCode="General" sourceLinked="1"/>
        <c:majorTickMark val="out"/>
        <c:minorTickMark val="none"/>
        <c:tickLblPos val="nextTo"/>
        <c:crossAx val="1269688816"/>
        <c:crosses val="autoZero"/>
        <c:crossBetween val="midCat"/>
      </c:valAx>
      <c:valAx>
        <c:axId val="1269688816"/>
        <c:scaling>
          <c:orientation val="minMax"/>
          <c:max val="1.01"/>
          <c:min val="-0.01"/>
        </c:scaling>
        <c:delete val="1"/>
        <c:axPos val="l"/>
        <c:majorGridlines>
          <c:spPr>
            <a:ln>
              <a:solidFill>
                <a:schemeClr val="bg2">
                  <a:lumMod val="20000"/>
                  <a:lumOff val="80000"/>
                </a:schemeClr>
              </a:solidFill>
            </a:ln>
          </c:spPr>
        </c:majorGridlines>
        <c:numFmt formatCode="General" sourceLinked="1"/>
        <c:majorTickMark val="out"/>
        <c:minorTickMark val="none"/>
        <c:tickLblPos val="nextTo"/>
        <c:crossAx val="769799232"/>
        <c:crosses val="autoZero"/>
        <c:crossBetween val="midCat"/>
      </c:valAx>
    </c:plotArea>
    <c:legend>
      <c:legendPos val="r"/>
      <c:layout>
        <c:manualLayout>
          <c:xMode val="edge"/>
          <c:yMode val="edge"/>
          <c:x val="0.29100765529308797"/>
          <c:y val="0.27739391951006098"/>
          <c:w val="0.44232567804024497"/>
          <c:h val="0.236878827646544"/>
        </c:manualLayout>
      </c:layout>
      <c:overlay val="0"/>
      <c:txPr>
        <a:bodyPr/>
        <a:lstStyle/>
        <a:p>
          <a:pPr>
            <a:defRPr sz="1600"/>
          </a:pPr>
          <a:endParaRPr lang="en-US"/>
        </a:p>
      </c:txPr>
    </c:legend>
    <c:plotVisOnly val="1"/>
    <c:dispBlanksAs val="gap"/>
    <c:showDLblsOverMax val="0"/>
  </c:chart>
  <c:externalData r:id="rId1">
    <c:autoUpdate val="0"/>
  </c:externalData>
</c:chartSpac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37.emf"/><Relationship Id="rId1" Type="http://schemas.openxmlformats.org/officeDocument/2006/relationships/image" Target="../media/image36.emf"/><Relationship Id="rId5" Type="http://schemas.openxmlformats.org/officeDocument/2006/relationships/image" Target="../media/image40.emf"/><Relationship Id="rId4" Type="http://schemas.openxmlformats.org/officeDocument/2006/relationships/image" Target="../media/image39.e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image" Target="../media/image43.emf"/><Relationship Id="rId1" Type="http://schemas.openxmlformats.org/officeDocument/2006/relationships/image" Target="../media/image42.e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image" Target="../media/image30.emf"/><Relationship Id="rId1" Type="http://schemas.openxmlformats.org/officeDocument/2006/relationships/image" Target="../media/image29.emf"/></Relationships>
</file>

<file path=ppt/drawings/_rels/vmlDrawing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image" Target="../media/image32.emf"/><Relationship Id="rId1" Type="http://schemas.openxmlformats.org/officeDocument/2006/relationships/image" Target="../media/image34.emf"/></Relationships>
</file>

<file path=ppt/drawings/_rels/vmlDrawing14.vml.rels><?xml version="1.0" encoding="UTF-8" standalone="yes"?>
<Relationships xmlns="http://schemas.openxmlformats.org/package/2006/relationships"><Relationship Id="rId2" Type="http://schemas.openxmlformats.org/officeDocument/2006/relationships/image" Target="../media/image47.emf"/><Relationship Id="rId1" Type="http://schemas.openxmlformats.org/officeDocument/2006/relationships/image" Target="../media/image46.emf"/></Relationships>
</file>

<file path=ppt/drawings/_rels/vmlDrawing15.vml.rels><?xml version="1.0" encoding="UTF-8" standalone="yes"?>
<Relationships xmlns="http://schemas.openxmlformats.org/package/2006/relationships"><Relationship Id="rId2" Type="http://schemas.openxmlformats.org/officeDocument/2006/relationships/image" Target="../media/image49.emf"/><Relationship Id="rId1" Type="http://schemas.openxmlformats.org/officeDocument/2006/relationships/image" Target="../media/image48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5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emf"/><Relationship Id="rId1" Type="http://schemas.openxmlformats.org/officeDocument/2006/relationships/image" Target="../media/image18.e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image" Target="../media/image21.e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emf"/><Relationship Id="rId1" Type="http://schemas.openxmlformats.org/officeDocument/2006/relationships/image" Target="../media/image23.emf"/><Relationship Id="rId4" Type="http://schemas.openxmlformats.org/officeDocument/2006/relationships/image" Target="../media/image26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e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30.emf"/><Relationship Id="rId1" Type="http://schemas.openxmlformats.org/officeDocument/2006/relationships/image" Target="../media/image29.emf"/><Relationship Id="rId5" Type="http://schemas.openxmlformats.org/officeDocument/2006/relationships/image" Target="../media/image33.emf"/><Relationship Id="rId4" Type="http://schemas.openxmlformats.org/officeDocument/2006/relationships/image" Target="../media/image32.e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0.emf"/><Relationship Id="rId1" Type="http://schemas.openxmlformats.org/officeDocument/2006/relationships/image" Target="../media/image29.emf"/><Relationship Id="rId4" Type="http://schemas.openxmlformats.org/officeDocument/2006/relationships/image" Target="../media/image35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DA5188-04A8-DA49-9312-ADFCED0E2015}" type="datetimeFigureOut">
              <a:rPr lang="en-US" smtClean="0"/>
              <a:t>10/24/18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1B110B-B80C-7F42-A31A-1A363AC244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3045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1B110B-B80C-7F42-A31A-1A363AC2443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048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1B110B-B80C-7F42-A31A-1A363AC2443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9713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1B110B-B80C-7F42-A31A-1A363AC2443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5048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1B110B-B80C-7F42-A31A-1A363AC24439}" type="slidenum">
              <a:rPr lang="en-US" smtClean="0">
                <a:solidFill>
                  <a:prstClr val="black"/>
                </a:solidFill>
              </a:rPr>
              <a:pPr/>
              <a:t>22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90113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1B110B-B80C-7F42-A31A-1A363AC24439}" type="slidenum">
              <a:rPr lang="en-US" smtClean="0">
                <a:solidFill>
                  <a:prstClr val="black"/>
                </a:solidFill>
              </a:rPr>
              <a:pPr/>
              <a:t>26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15656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A4104-DD34-684A-A832-8CD08E282BF7}" type="datetimeFigureOut">
              <a:rPr lang="en-US" smtClean="0"/>
              <a:t>10/24/18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D37F7-0CD7-0C48-8154-508AF642EB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0766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A4104-DD34-684A-A832-8CD08E282BF7}" type="datetimeFigureOut">
              <a:rPr lang="en-US" smtClean="0"/>
              <a:t>10/24/18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D37F7-0CD7-0C48-8154-508AF642EB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3930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A4104-DD34-684A-A832-8CD08E282BF7}" type="datetimeFigureOut">
              <a:rPr lang="en-US" smtClean="0"/>
              <a:t>10/24/18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D37F7-0CD7-0C48-8154-508AF642EB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5353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/>
          </p:nvPr>
        </p:nvSpPr>
        <p:spPr bwMode="auto">
          <a:xfrm>
            <a:off x="355599" y="49213"/>
            <a:ext cx="11514976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5720" tIns="0" rIns="45720" bIns="0" numCol="1" anchor="ctr" anchorCtr="0" compatLnSpc="1">
            <a:prstTxWarp prst="textNoShape">
              <a:avLst/>
            </a:prstTxWarp>
          </a:bodyPr>
          <a:lstStyle>
            <a:lvl1pPr algn="ctr">
              <a:defRPr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174269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/>
          </p:nvPr>
        </p:nvSpPr>
        <p:spPr bwMode="auto">
          <a:xfrm>
            <a:off x="355599" y="49213"/>
            <a:ext cx="8106611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5720" tIns="0" rIns="4572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3970024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/>
          </p:nvPr>
        </p:nvSpPr>
        <p:spPr bwMode="auto">
          <a:xfrm>
            <a:off x="355599" y="49213"/>
            <a:ext cx="8106611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5720" tIns="0" rIns="4572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338608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/>
          </p:nvPr>
        </p:nvSpPr>
        <p:spPr bwMode="auto">
          <a:xfrm>
            <a:off x="355599" y="49213"/>
            <a:ext cx="8106611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5720" tIns="0" rIns="4572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6448025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/>
          </p:nvPr>
        </p:nvSpPr>
        <p:spPr bwMode="auto">
          <a:xfrm>
            <a:off x="355599" y="49213"/>
            <a:ext cx="11481725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5720" tIns="0" rIns="45720" bIns="0" numCol="1" anchor="ctr" anchorCtr="0" compatLnSpc="1">
            <a:prstTxWarp prst="textNoShape">
              <a:avLst/>
            </a:prstTxWarp>
          </a:bodyPr>
          <a:lstStyle>
            <a:lvl1pPr algn="ctr">
              <a:defRPr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496785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A4104-DD34-684A-A832-8CD08E282BF7}" type="datetimeFigureOut">
              <a:rPr lang="en-US" smtClean="0"/>
              <a:t>10/24/18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D37F7-0CD7-0C48-8154-508AF642EB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1875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A4104-DD34-684A-A832-8CD08E282BF7}" type="datetimeFigureOut">
              <a:rPr lang="en-US" smtClean="0"/>
              <a:t>10/24/18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D37F7-0CD7-0C48-8154-508AF642EB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4095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A4104-DD34-684A-A832-8CD08E282BF7}" type="datetimeFigureOut">
              <a:rPr lang="en-US" smtClean="0"/>
              <a:t>10/24/18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D37F7-0CD7-0C48-8154-508AF642EB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9459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A4104-DD34-684A-A832-8CD08E282BF7}" type="datetimeFigureOut">
              <a:rPr lang="en-US" smtClean="0"/>
              <a:t>10/24/18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D37F7-0CD7-0C48-8154-508AF642EB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9575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A4104-DD34-684A-A832-8CD08E282BF7}" type="datetimeFigureOut">
              <a:rPr lang="en-US" smtClean="0"/>
              <a:t>10/24/18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D37F7-0CD7-0C48-8154-508AF642EB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9782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A4104-DD34-684A-A832-8CD08E282BF7}" type="datetimeFigureOut">
              <a:rPr lang="en-US" smtClean="0"/>
              <a:t>10/24/18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D37F7-0CD7-0C48-8154-508AF642EB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367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A4104-DD34-684A-A832-8CD08E282BF7}" type="datetimeFigureOut">
              <a:rPr lang="en-US" smtClean="0"/>
              <a:t>10/24/18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D37F7-0CD7-0C48-8154-508AF642EB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0338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A4104-DD34-684A-A832-8CD08E282BF7}" type="datetimeFigureOut">
              <a:rPr lang="en-US" smtClean="0"/>
              <a:t>10/24/18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D37F7-0CD7-0C48-8154-508AF642EB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784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7A4104-DD34-684A-A832-8CD08E282BF7}" type="datetimeFigureOut">
              <a:rPr lang="en-US" smtClean="0"/>
              <a:t>10/24/18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7D37F7-0CD7-0C48-8154-508AF642EB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8341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7" r:id="rId12"/>
    <p:sldLayoutId id="2147483668" r:id="rId13"/>
    <p:sldLayoutId id="2147483669" r:id="rId14"/>
    <p:sldLayoutId id="2147483670" r:id="rId15"/>
    <p:sldLayoutId id="2147483671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6.emf"/><Relationship Id="rId4" Type="http://schemas.openxmlformats.org/officeDocument/2006/relationships/oleObject" Target="../embeddings/oleObject2.bin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emf"/><Relationship Id="rId3" Type="http://schemas.openxmlformats.org/officeDocument/2006/relationships/oleObject" Target="../embeddings/oleObject3.bin"/><Relationship Id="rId7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9.e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18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22.emf"/><Relationship Id="rId5" Type="http://schemas.openxmlformats.org/officeDocument/2006/relationships/oleObject" Target="../embeddings/oleObject7.bin"/><Relationship Id="rId4" Type="http://schemas.openxmlformats.org/officeDocument/2006/relationships/image" Target="../media/image21.emf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emf"/><Relationship Id="rId3" Type="http://schemas.openxmlformats.org/officeDocument/2006/relationships/oleObject" Target="../embeddings/oleObject8.bin"/><Relationship Id="rId7" Type="http://schemas.openxmlformats.org/officeDocument/2006/relationships/oleObject" Target="../embeddings/oleObject1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24.emf"/><Relationship Id="rId5" Type="http://schemas.openxmlformats.org/officeDocument/2006/relationships/oleObject" Target="../embeddings/oleObject9.bin"/><Relationship Id="rId10" Type="http://schemas.openxmlformats.org/officeDocument/2006/relationships/image" Target="../media/image26.emf"/><Relationship Id="rId4" Type="http://schemas.openxmlformats.org/officeDocument/2006/relationships/image" Target="../media/image23.emf"/><Relationship Id="rId9" Type="http://schemas.openxmlformats.org/officeDocument/2006/relationships/oleObject" Target="../embeddings/oleObject11.bin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27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28.e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emf"/><Relationship Id="rId3" Type="http://schemas.openxmlformats.org/officeDocument/2006/relationships/oleObject" Target="../embeddings/oleObject14.bin"/><Relationship Id="rId7" Type="http://schemas.openxmlformats.org/officeDocument/2006/relationships/oleObject" Target="../embeddings/oleObject16.bin"/><Relationship Id="rId12" Type="http://schemas.openxmlformats.org/officeDocument/2006/relationships/image" Target="../media/image33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30.emf"/><Relationship Id="rId11" Type="http://schemas.openxmlformats.org/officeDocument/2006/relationships/oleObject" Target="../embeddings/oleObject18.bin"/><Relationship Id="rId5" Type="http://schemas.openxmlformats.org/officeDocument/2006/relationships/oleObject" Target="../embeddings/oleObject15.bin"/><Relationship Id="rId10" Type="http://schemas.openxmlformats.org/officeDocument/2006/relationships/image" Target="../media/image32.emf"/><Relationship Id="rId4" Type="http://schemas.openxmlformats.org/officeDocument/2006/relationships/image" Target="../media/image29.emf"/><Relationship Id="rId9" Type="http://schemas.openxmlformats.org/officeDocument/2006/relationships/oleObject" Target="../embeddings/oleObject17.bin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emf"/><Relationship Id="rId3" Type="http://schemas.openxmlformats.org/officeDocument/2006/relationships/oleObject" Target="../embeddings/oleObject19.bin"/><Relationship Id="rId7" Type="http://schemas.openxmlformats.org/officeDocument/2006/relationships/oleObject" Target="../embeddings/oleObject2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30.emf"/><Relationship Id="rId5" Type="http://schemas.openxmlformats.org/officeDocument/2006/relationships/oleObject" Target="../embeddings/oleObject20.bin"/><Relationship Id="rId10" Type="http://schemas.openxmlformats.org/officeDocument/2006/relationships/image" Target="../media/image35.emf"/><Relationship Id="rId4" Type="http://schemas.openxmlformats.org/officeDocument/2006/relationships/image" Target="../media/image29.emf"/><Relationship Id="rId9" Type="http://schemas.openxmlformats.org/officeDocument/2006/relationships/oleObject" Target="../embeddings/oleObject22.bin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emf"/><Relationship Id="rId13" Type="http://schemas.openxmlformats.org/officeDocument/2006/relationships/image" Target="../media/image41.png"/><Relationship Id="rId3" Type="http://schemas.openxmlformats.org/officeDocument/2006/relationships/oleObject" Target="../embeddings/oleObject23.bin"/><Relationship Id="rId7" Type="http://schemas.openxmlformats.org/officeDocument/2006/relationships/oleObject" Target="../embeddings/oleObject25.bin"/><Relationship Id="rId12" Type="http://schemas.openxmlformats.org/officeDocument/2006/relationships/image" Target="../media/image40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37.emf"/><Relationship Id="rId11" Type="http://schemas.openxmlformats.org/officeDocument/2006/relationships/oleObject" Target="../embeddings/oleObject27.bin"/><Relationship Id="rId5" Type="http://schemas.openxmlformats.org/officeDocument/2006/relationships/oleObject" Target="../embeddings/oleObject24.bin"/><Relationship Id="rId10" Type="http://schemas.openxmlformats.org/officeDocument/2006/relationships/image" Target="../media/image39.emf"/><Relationship Id="rId4" Type="http://schemas.openxmlformats.org/officeDocument/2006/relationships/image" Target="../media/image36.emf"/><Relationship Id="rId9" Type="http://schemas.openxmlformats.org/officeDocument/2006/relationships/oleObject" Target="../embeddings/oleObject26.bin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emf"/><Relationship Id="rId3" Type="http://schemas.openxmlformats.org/officeDocument/2006/relationships/oleObject" Target="../embeddings/oleObject28.bin"/><Relationship Id="rId7" Type="http://schemas.openxmlformats.org/officeDocument/2006/relationships/oleObject" Target="../embeddings/oleObject3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43.emf"/><Relationship Id="rId5" Type="http://schemas.openxmlformats.org/officeDocument/2006/relationships/oleObject" Target="../embeddings/oleObject29.bin"/><Relationship Id="rId4" Type="http://schemas.openxmlformats.org/officeDocument/2006/relationships/image" Target="../media/image42.emf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emf"/><Relationship Id="rId3" Type="http://schemas.openxmlformats.org/officeDocument/2006/relationships/oleObject" Target="../embeddings/oleObject31.bin"/><Relationship Id="rId7" Type="http://schemas.openxmlformats.org/officeDocument/2006/relationships/oleObject" Target="../embeddings/oleObject3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30.emf"/><Relationship Id="rId5" Type="http://schemas.openxmlformats.org/officeDocument/2006/relationships/oleObject" Target="../embeddings/oleObject32.bin"/><Relationship Id="rId4" Type="http://schemas.openxmlformats.org/officeDocument/2006/relationships/image" Target="../media/image29.emf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5.bin"/><Relationship Id="rId3" Type="http://schemas.openxmlformats.org/officeDocument/2006/relationships/chart" Target="../charts/chart1.xml"/><Relationship Id="rId7" Type="http://schemas.openxmlformats.org/officeDocument/2006/relationships/image" Target="../media/image34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6" Type="http://schemas.openxmlformats.org/officeDocument/2006/relationships/oleObject" Target="../embeddings/oleObject34.bin"/><Relationship Id="rId11" Type="http://schemas.openxmlformats.org/officeDocument/2006/relationships/image" Target="../media/image45.emf"/><Relationship Id="rId5" Type="http://schemas.openxmlformats.org/officeDocument/2006/relationships/chart" Target="../charts/chart3.xml"/><Relationship Id="rId10" Type="http://schemas.openxmlformats.org/officeDocument/2006/relationships/oleObject" Target="../embeddings/oleObject36.bin"/><Relationship Id="rId4" Type="http://schemas.openxmlformats.org/officeDocument/2006/relationships/chart" Target="../charts/chart2.xml"/><Relationship Id="rId9" Type="http://schemas.openxmlformats.org/officeDocument/2006/relationships/image" Target="../media/image32.em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47.emf"/><Relationship Id="rId5" Type="http://schemas.openxmlformats.org/officeDocument/2006/relationships/oleObject" Target="../embeddings/oleObject38.bin"/><Relationship Id="rId4" Type="http://schemas.openxmlformats.org/officeDocument/2006/relationships/image" Target="../media/image46.e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49.emf"/><Relationship Id="rId5" Type="http://schemas.openxmlformats.org/officeDocument/2006/relationships/oleObject" Target="../embeddings/oleObject40.bin"/><Relationship Id="rId4" Type="http://schemas.openxmlformats.org/officeDocument/2006/relationships/image" Target="../media/image48.em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4" Type="http://schemas.openxmlformats.org/officeDocument/2006/relationships/image" Target="../media/image51.emf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4.emf"/><Relationship Id="rId4" Type="http://schemas.openxmlformats.org/officeDocument/2006/relationships/oleObject" Target="../embeddings/oleObject1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95948" y="490638"/>
            <a:ext cx="11064240" cy="2541713"/>
          </a:xfrm>
        </p:spPr>
        <p:txBody>
          <a:bodyPr>
            <a:normAutofit/>
          </a:bodyPr>
          <a:lstStyle/>
          <a:p>
            <a:r>
              <a:rPr lang="en-US" dirty="0"/>
              <a:t>Data Mining 2</a:t>
            </a:r>
            <a:br>
              <a:rPr lang="en-US" dirty="0"/>
            </a:br>
            <a:r>
              <a:rPr lang="en-US" sz="8000" b="1" dirty="0"/>
              <a:t>Supervised Learning</a:t>
            </a:r>
            <a:endParaRPr lang="en-US" sz="8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56068" y="3503560"/>
            <a:ext cx="9144000" cy="2942960"/>
          </a:xfrm>
        </p:spPr>
        <p:txBody>
          <a:bodyPr>
            <a:normAutofit/>
          </a:bodyPr>
          <a:lstStyle/>
          <a:p>
            <a:r>
              <a:rPr lang="en-US" sz="7100" b="1" dirty="0">
                <a:solidFill>
                  <a:srgbClr val="C00000"/>
                </a:solidFill>
              </a:rPr>
              <a:t>CLASSIFICATION 1</a:t>
            </a:r>
          </a:p>
          <a:p>
            <a:endParaRPr lang="en-US" sz="3600" dirty="0"/>
          </a:p>
          <a:p>
            <a:r>
              <a:rPr lang="en-US" sz="3600" dirty="0"/>
              <a:t>Dr. Shailesh Kumar</a:t>
            </a:r>
          </a:p>
          <a:p>
            <a:r>
              <a:rPr lang="en-US" sz="3600" dirty="0"/>
              <a:t>ISB</a:t>
            </a:r>
            <a:r>
              <a:rPr lang="en-US" sz="3600"/>
              <a:t>/CBA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8069671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3-09-16 at 1.33.35 PM.png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91027" y="2087280"/>
            <a:ext cx="7212057" cy="44323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" name="Straight Connector 4"/>
          <p:cNvCxnSpPr/>
          <p:nvPr/>
        </p:nvCxnSpPr>
        <p:spPr>
          <a:xfrm>
            <a:off x="4578982" y="2444917"/>
            <a:ext cx="333635" cy="3894205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H="1">
            <a:off x="7054333" y="2444917"/>
            <a:ext cx="871754" cy="3732777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48633827"/>
              </p:ext>
            </p:extLst>
          </p:nvPr>
        </p:nvGraphicFramePr>
        <p:xfrm>
          <a:off x="4135108" y="1339987"/>
          <a:ext cx="3649662" cy="396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92" name="Equation" r:id="rId4" imgW="1866900" imgH="203200" progId="Equation.DSMT4">
                  <p:embed/>
                </p:oleObj>
              </mc:Choice>
              <mc:Fallback>
                <p:oleObj name="Equation" r:id="rId4" imgW="1866900" imgH="203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135108" y="1339987"/>
                        <a:ext cx="3649662" cy="396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93817" y="0"/>
            <a:ext cx="10515600" cy="896213"/>
          </a:xfrm>
        </p:spPr>
        <p:txBody>
          <a:bodyPr/>
          <a:lstStyle/>
          <a:p>
            <a:r>
              <a:rPr lang="en-US" dirty="0"/>
              <a:t>IRIS – </a:t>
            </a:r>
            <a:r>
              <a:rPr lang="en-US" b="1" dirty="0">
                <a:solidFill>
                  <a:srgbClr val="C00000"/>
                </a:solidFill>
              </a:rPr>
              <a:t>Discriminative </a:t>
            </a:r>
            <a:r>
              <a:rPr lang="en-US" dirty="0"/>
              <a:t>Classifier</a:t>
            </a:r>
          </a:p>
        </p:txBody>
      </p:sp>
    </p:spTree>
    <p:extLst>
      <p:ext uri="{BB962C8B-B14F-4D97-AF65-F5344CB8AC3E}">
        <p14:creationId xmlns:p14="http://schemas.microsoft.com/office/powerpoint/2010/main" val="406484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>
                <a:lumMod val="0"/>
                <a:lumOff val="100000"/>
              </a:schemeClr>
            </a:gs>
            <a:gs pos="35000">
              <a:schemeClr val="accent4">
                <a:lumMod val="0"/>
                <a:lumOff val="100000"/>
              </a:schemeClr>
            </a:gs>
            <a:gs pos="100000">
              <a:schemeClr val="accent4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600" dirty="0"/>
              <a:t>What is </a:t>
            </a:r>
            <a:r>
              <a:rPr lang="en-US" sz="6600" b="1" dirty="0">
                <a:solidFill>
                  <a:srgbClr val="C00000"/>
                </a:solidFill>
              </a:rPr>
              <a:t>“Classification”?</a:t>
            </a:r>
            <a:endParaRPr lang="en-US" sz="7200" b="1" dirty="0">
              <a:solidFill>
                <a:srgbClr val="C0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066598" y="1108300"/>
            <a:ext cx="8053806" cy="120032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3366FF"/>
                </a:solidFill>
              </a:rPr>
              <a:t>PARTITIONING</a:t>
            </a:r>
            <a:r>
              <a:rPr lang="en-US" sz="3600" b="1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3600" dirty="0"/>
              <a:t>the (</a:t>
            </a:r>
            <a:r>
              <a:rPr lang="en-US" sz="3600" b="1" dirty="0">
                <a:solidFill>
                  <a:schemeClr val="accent1">
                    <a:lumMod val="75000"/>
                  </a:schemeClr>
                </a:solidFill>
              </a:rPr>
              <a:t>FEATURE</a:t>
            </a:r>
            <a:r>
              <a:rPr lang="en-US" sz="3600" dirty="0"/>
              <a:t>)</a:t>
            </a:r>
            <a:r>
              <a:rPr lang="en-US" sz="36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sz="3600" b="1" dirty="0">
                <a:solidFill>
                  <a:srgbClr val="7A9610"/>
                </a:solidFill>
              </a:rPr>
              <a:t>SPACE</a:t>
            </a:r>
            <a:r>
              <a:rPr lang="en-US" sz="3600" dirty="0">
                <a:solidFill>
                  <a:srgbClr val="7A9610"/>
                </a:solidFill>
              </a:rPr>
              <a:t> </a:t>
            </a:r>
            <a:r>
              <a:rPr lang="en-US" sz="3600" dirty="0"/>
              <a:t>into </a:t>
            </a:r>
            <a:r>
              <a:rPr lang="en-US" sz="3600" b="1" dirty="0">
                <a:solidFill>
                  <a:srgbClr val="FF0000"/>
                </a:solidFill>
              </a:rPr>
              <a:t>PURE</a:t>
            </a:r>
            <a:r>
              <a:rPr lang="en-US" sz="3600" dirty="0"/>
              <a:t> </a:t>
            </a:r>
            <a:r>
              <a:rPr lang="en-US" sz="3600" b="1" dirty="0"/>
              <a:t>REGIONS</a:t>
            </a:r>
            <a:r>
              <a:rPr lang="en-US" sz="3600" dirty="0"/>
              <a:t> assigned to each </a:t>
            </a:r>
            <a:r>
              <a:rPr lang="en-US" sz="3600" b="1" dirty="0">
                <a:solidFill>
                  <a:srgbClr val="C00000"/>
                </a:solidFill>
              </a:rPr>
              <a:t>CLASS</a:t>
            </a:r>
            <a:endParaRPr lang="en-US" sz="36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1926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33367" y="9072"/>
            <a:ext cx="10515600" cy="928585"/>
          </a:xfrm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Partitioning</a:t>
            </a:r>
            <a:r>
              <a:rPr lang="en-US" dirty="0"/>
              <a:t> into </a:t>
            </a:r>
            <a:r>
              <a:rPr lang="en-US" b="1" dirty="0">
                <a:solidFill>
                  <a:srgbClr val="C00000"/>
                </a:solidFill>
              </a:rPr>
              <a:t>Pure</a:t>
            </a:r>
            <a:r>
              <a:rPr lang="en-US" dirty="0"/>
              <a:t> Region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7444" y="1399640"/>
            <a:ext cx="7124700" cy="5334000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1763154" y="5557547"/>
            <a:ext cx="2924142" cy="925521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Transformation</a:t>
            </a:r>
          </a:p>
        </p:txBody>
      </p:sp>
      <p:sp>
        <p:nvSpPr>
          <p:cNvPr id="8" name="Oval 7"/>
          <p:cNvSpPr/>
          <p:nvPr/>
        </p:nvSpPr>
        <p:spPr>
          <a:xfrm>
            <a:off x="5060220" y="6212288"/>
            <a:ext cx="1861894" cy="645712"/>
          </a:xfrm>
          <a:prstGeom prst="ellipse">
            <a:avLst/>
          </a:prstGeom>
          <a:noFill/>
          <a:ln w="57150" cmpd="sng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2089799" y="3093081"/>
            <a:ext cx="905768" cy="1558736"/>
          </a:xfrm>
          <a:prstGeom prst="ellipse">
            <a:avLst/>
          </a:prstGeom>
          <a:noFill/>
          <a:ln w="57150" cmpd="sng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4220753" y="1212641"/>
            <a:ext cx="3885225" cy="676844"/>
          </a:xfrm>
          <a:prstGeom prst="ellipse">
            <a:avLst/>
          </a:prstGeom>
          <a:noFill/>
          <a:ln w="57150" cmpd="sng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6922114" y="3435726"/>
            <a:ext cx="728188" cy="688759"/>
          </a:xfrm>
          <a:prstGeom prst="ellipse">
            <a:avLst/>
          </a:prstGeom>
          <a:noFill/>
          <a:ln w="57150" cmpd="sng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5632354" y="3200698"/>
            <a:ext cx="728188" cy="688759"/>
          </a:xfrm>
          <a:prstGeom prst="ellipse">
            <a:avLst/>
          </a:prstGeom>
          <a:noFill/>
          <a:ln w="57150" cmpd="sng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4450217" y="3889457"/>
            <a:ext cx="728188" cy="688759"/>
          </a:xfrm>
          <a:prstGeom prst="ellipse">
            <a:avLst/>
          </a:prstGeom>
          <a:noFill/>
          <a:ln w="57150" cmpd="sng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8390019" y="4298407"/>
            <a:ext cx="2084249" cy="966835"/>
          </a:xfrm>
          <a:prstGeom prst="round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Decision Boundary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 flipH="1" flipV="1">
            <a:off x="6782203" y="4221342"/>
            <a:ext cx="1607816" cy="560483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ounded Rectangle 15"/>
          <p:cNvSpPr/>
          <p:nvPr/>
        </p:nvSpPr>
        <p:spPr>
          <a:xfrm>
            <a:off x="3374346" y="2128814"/>
            <a:ext cx="1894772" cy="660361"/>
          </a:xfrm>
          <a:prstGeom prst="roundRect">
            <a:avLst/>
          </a:prstGeom>
          <a:solidFill>
            <a:srgbClr val="FF0000"/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Region - 1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6400508" y="5100824"/>
            <a:ext cx="1894772" cy="660361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Region - 2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2082361" y="1279668"/>
            <a:ext cx="1069550" cy="545753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Purity</a:t>
            </a:r>
          </a:p>
        </p:txBody>
      </p:sp>
      <p:cxnSp>
        <p:nvCxnSpPr>
          <p:cNvPr id="19" name="Straight Arrow Connector 18"/>
          <p:cNvCxnSpPr>
            <a:endCxn id="15" idx="2"/>
          </p:cNvCxnSpPr>
          <p:nvPr/>
        </p:nvCxnSpPr>
        <p:spPr>
          <a:xfrm flipV="1">
            <a:off x="3151911" y="1551063"/>
            <a:ext cx="1068842" cy="1482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6798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6" grpId="0" animBg="1"/>
      <p:bldP spid="17" grpId="0" animBg="1"/>
      <p:bldP spid="1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944380"/>
          </a:xfrm>
        </p:spPr>
        <p:txBody>
          <a:bodyPr/>
          <a:lstStyle/>
          <a:p>
            <a:r>
              <a:rPr lang="en-US" dirty="0"/>
              <a:t>Decision Boundary for IRIS data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4440" t="18298" r="7936" b="5534"/>
          <a:stretch/>
        </p:blipFill>
        <p:spPr>
          <a:xfrm>
            <a:off x="659567" y="944381"/>
            <a:ext cx="10515599" cy="5733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094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1" y="209456"/>
            <a:ext cx="8913813" cy="9144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   Decision Boundaries for DIGITS data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7242" t="8631" r="14476" b="23107"/>
          <a:stretch/>
        </p:blipFill>
        <p:spPr>
          <a:xfrm>
            <a:off x="2815488" y="1123857"/>
            <a:ext cx="6026941" cy="5566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1493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1" y="209456"/>
            <a:ext cx="8913813" cy="914400"/>
          </a:xfrm>
        </p:spPr>
        <p:txBody>
          <a:bodyPr/>
          <a:lstStyle/>
          <a:p>
            <a:r>
              <a:rPr lang="en-US" dirty="0"/>
              <a:t>SIMPLE Decision Boundary?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0940" y="1351810"/>
            <a:ext cx="7112000" cy="5334000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 flipV="1">
            <a:off x="3913252" y="1732661"/>
            <a:ext cx="3982086" cy="4003414"/>
          </a:xfrm>
          <a:prstGeom prst="line">
            <a:avLst/>
          </a:prstGeom>
          <a:ln w="28575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3316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1" y="209456"/>
            <a:ext cx="8913813" cy="9144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    MEDIUM Decision Boundary!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7203" t="6369" r="6995" b="4251"/>
          <a:stretch/>
        </p:blipFill>
        <p:spPr>
          <a:xfrm>
            <a:off x="2783200" y="1668091"/>
            <a:ext cx="6102278" cy="4767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4795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1" y="209456"/>
            <a:ext cx="8913813" cy="9144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   COMPLEX Decision Boundary!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7354" t="6899" r="7903"/>
          <a:stretch/>
        </p:blipFill>
        <p:spPr>
          <a:xfrm>
            <a:off x="2783200" y="1668090"/>
            <a:ext cx="6026942" cy="4966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5110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Straight Connector 27"/>
          <p:cNvCxnSpPr/>
          <p:nvPr/>
        </p:nvCxnSpPr>
        <p:spPr>
          <a:xfrm flipV="1">
            <a:off x="2171700" y="2287840"/>
            <a:ext cx="4953000" cy="1752600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1" y="209456"/>
            <a:ext cx="8913813" cy="914400"/>
          </a:xfrm>
        </p:spPr>
        <p:txBody>
          <a:bodyPr>
            <a:normAutofit/>
          </a:bodyPr>
          <a:lstStyle/>
          <a:p>
            <a:r>
              <a:rPr lang="en-US" sz="3200" dirty="0"/>
              <a:t>Model SIGNAL not NOISE</a:t>
            </a:r>
            <a:endParaRPr lang="en-US" sz="2800" b="1" dirty="0">
              <a:latin typeface="Bookman Old Style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" name="Oval 3"/>
          <p:cNvSpPr/>
          <p:nvPr/>
        </p:nvSpPr>
        <p:spPr>
          <a:xfrm>
            <a:off x="2649280" y="3964240"/>
            <a:ext cx="152400" cy="1524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2552700" y="4269040"/>
            <a:ext cx="152400" cy="1524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2933700" y="3735640"/>
            <a:ext cx="152400" cy="1524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3009900" y="3354640"/>
            <a:ext cx="152400" cy="1524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3238500" y="3278440"/>
            <a:ext cx="152400" cy="1524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3314700" y="2973640"/>
            <a:ext cx="152400" cy="1524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3543300" y="2745040"/>
            <a:ext cx="152400" cy="1524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4000500" y="2973640"/>
            <a:ext cx="152400" cy="1524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3771900" y="3049840"/>
            <a:ext cx="152400" cy="1524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4280640" y="2998298"/>
            <a:ext cx="152400" cy="1524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4381500" y="3354640"/>
            <a:ext cx="152400" cy="1524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4610100" y="3278440"/>
            <a:ext cx="152400" cy="1524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4838700" y="3517143"/>
            <a:ext cx="152400" cy="1524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4991100" y="3202240"/>
            <a:ext cx="152400" cy="1524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5295900" y="3049840"/>
            <a:ext cx="152400" cy="1524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5448300" y="2745040"/>
            <a:ext cx="152400" cy="1524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5676900" y="2897440"/>
            <a:ext cx="152400" cy="1524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5753100" y="2516440"/>
            <a:ext cx="152400" cy="1524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5994030" y="2617298"/>
            <a:ext cx="152400" cy="1524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6136320" y="2353937"/>
            <a:ext cx="152400" cy="1524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6391800" y="2211640"/>
            <a:ext cx="152400" cy="1524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1" name="Freeform 30"/>
          <p:cNvSpPr/>
          <p:nvPr/>
        </p:nvSpPr>
        <p:spPr>
          <a:xfrm>
            <a:off x="2609850" y="2092579"/>
            <a:ext cx="4364038" cy="2281237"/>
          </a:xfrm>
          <a:custGeom>
            <a:avLst/>
            <a:gdLst>
              <a:gd name="connsiteX0" fmla="*/ 0 w 4364708"/>
              <a:gd name="connsiteY0" fmla="*/ 2280863 h 2280863"/>
              <a:gd name="connsiteX1" fmla="*/ 98638 w 4364708"/>
              <a:gd name="connsiteY1" fmla="*/ 1935651 h 2280863"/>
              <a:gd name="connsiteX2" fmla="*/ 357561 w 4364708"/>
              <a:gd name="connsiteY2" fmla="*/ 1676742 h 2280863"/>
              <a:gd name="connsiteX3" fmla="*/ 456199 w 4364708"/>
              <a:gd name="connsiteY3" fmla="*/ 1319202 h 2280863"/>
              <a:gd name="connsiteX4" fmla="*/ 678133 w 4364708"/>
              <a:gd name="connsiteY4" fmla="*/ 1245228 h 2280863"/>
              <a:gd name="connsiteX5" fmla="*/ 739781 w 4364708"/>
              <a:gd name="connsiteY5" fmla="*/ 961661 h 2280863"/>
              <a:gd name="connsiteX6" fmla="*/ 986375 w 4364708"/>
              <a:gd name="connsiteY6" fmla="*/ 715081 h 2280863"/>
              <a:gd name="connsiteX7" fmla="*/ 1232969 w 4364708"/>
              <a:gd name="connsiteY7" fmla="*/ 1035635 h 2280863"/>
              <a:gd name="connsiteX8" fmla="*/ 1430244 w 4364708"/>
              <a:gd name="connsiteY8" fmla="*/ 937003 h 2280863"/>
              <a:gd name="connsiteX9" fmla="*/ 1701497 w 4364708"/>
              <a:gd name="connsiteY9" fmla="*/ 961661 h 2280863"/>
              <a:gd name="connsiteX10" fmla="*/ 1812464 w 4364708"/>
              <a:gd name="connsiteY10" fmla="*/ 1319202 h 2280863"/>
              <a:gd name="connsiteX11" fmla="*/ 2096046 w 4364708"/>
              <a:gd name="connsiteY11" fmla="*/ 1245228 h 2280863"/>
              <a:gd name="connsiteX12" fmla="*/ 2305651 w 4364708"/>
              <a:gd name="connsiteY12" fmla="*/ 1516465 h 2280863"/>
              <a:gd name="connsiteX13" fmla="*/ 2441277 w 4364708"/>
              <a:gd name="connsiteY13" fmla="*/ 1208241 h 2280863"/>
              <a:gd name="connsiteX14" fmla="*/ 2774179 w 4364708"/>
              <a:gd name="connsiteY14" fmla="*/ 1023306 h 2280863"/>
              <a:gd name="connsiteX15" fmla="*/ 2885146 w 4364708"/>
              <a:gd name="connsiteY15" fmla="*/ 690423 h 2280863"/>
              <a:gd name="connsiteX16" fmla="*/ 3144069 w 4364708"/>
              <a:gd name="connsiteY16" fmla="*/ 900016 h 2280863"/>
              <a:gd name="connsiteX17" fmla="*/ 3205718 w 4364708"/>
              <a:gd name="connsiteY17" fmla="*/ 456172 h 2280863"/>
              <a:gd name="connsiteX18" fmla="*/ 3464641 w 4364708"/>
              <a:gd name="connsiteY18" fmla="*/ 616449 h 2280863"/>
              <a:gd name="connsiteX19" fmla="*/ 3563278 w 4364708"/>
              <a:gd name="connsiteY19" fmla="*/ 320553 h 2280863"/>
              <a:gd name="connsiteX20" fmla="*/ 3859191 w 4364708"/>
              <a:gd name="connsiteY20" fmla="*/ 147948 h 2280863"/>
              <a:gd name="connsiteX21" fmla="*/ 4364708 w 4364708"/>
              <a:gd name="connsiteY21" fmla="*/ 0 h 2280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4364708" h="2280863">
                <a:moveTo>
                  <a:pt x="0" y="2280863"/>
                </a:moveTo>
                <a:cubicBezTo>
                  <a:pt x="19522" y="2158600"/>
                  <a:pt x="39045" y="2036338"/>
                  <a:pt x="98638" y="1935651"/>
                </a:cubicBezTo>
                <a:cubicBezTo>
                  <a:pt x="158231" y="1834964"/>
                  <a:pt x="297968" y="1779484"/>
                  <a:pt x="357561" y="1676742"/>
                </a:cubicBezTo>
                <a:cubicBezTo>
                  <a:pt x="417155" y="1574001"/>
                  <a:pt x="402770" y="1391121"/>
                  <a:pt x="456199" y="1319202"/>
                </a:cubicBezTo>
                <a:cubicBezTo>
                  <a:pt x="509628" y="1247283"/>
                  <a:pt x="630869" y="1304818"/>
                  <a:pt x="678133" y="1245228"/>
                </a:cubicBezTo>
                <a:cubicBezTo>
                  <a:pt x="725397" y="1185638"/>
                  <a:pt x="688407" y="1050019"/>
                  <a:pt x="739781" y="961661"/>
                </a:cubicBezTo>
                <a:cubicBezTo>
                  <a:pt x="791155" y="873303"/>
                  <a:pt x="904177" y="702752"/>
                  <a:pt x="986375" y="715081"/>
                </a:cubicBezTo>
                <a:cubicBezTo>
                  <a:pt x="1068573" y="727410"/>
                  <a:pt x="1158991" y="998648"/>
                  <a:pt x="1232969" y="1035635"/>
                </a:cubicBezTo>
                <a:cubicBezTo>
                  <a:pt x="1306947" y="1072622"/>
                  <a:pt x="1352156" y="949332"/>
                  <a:pt x="1430244" y="937003"/>
                </a:cubicBezTo>
                <a:cubicBezTo>
                  <a:pt x="1508332" y="924674"/>
                  <a:pt x="1637794" y="897961"/>
                  <a:pt x="1701497" y="961661"/>
                </a:cubicBezTo>
                <a:cubicBezTo>
                  <a:pt x="1765200" y="1025361"/>
                  <a:pt x="1746706" y="1271941"/>
                  <a:pt x="1812464" y="1319202"/>
                </a:cubicBezTo>
                <a:cubicBezTo>
                  <a:pt x="1878222" y="1366463"/>
                  <a:pt x="2013848" y="1212351"/>
                  <a:pt x="2096046" y="1245228"/>
                </a:cubicBezTo>
                <a:cubicBezTo>
                  <a:pt x="2178244" y="1278105"/>
                  <a:pt x="2248113" y="1522629"/>
                  <a:pt x="2305651" y="1516465"/>
                </a:cubicBezTo>
                <a:cubicBezTo>
                  <a:pt x="2363189" y="1510301"/>
                  <a:pt x="2363189" y="1290434"/>
                  <a:pt x="2441277" y="1208241"/>
                </a:cubicBezTo>
                <a:cubicBezTo>
                  <a:pt x="2519365" y="1126048"/>
                  <a:pt x="2700201" y="1109609"/>
                  <a:pt x="2774179" y="1023306"/>
                </a:cubicBezTo>
                <a:cubicBezTo>
                  <a:pt x="2848157" y="937003"/>
                  <a:pt x="2823498" y="710971"/>
                  <a:pt x="2885146" y="690423"/>
                </a:cubicBezTo>
                <a:cubicBezTo>
                  <a:pt x="2946794" y="669875"/>
                  <a:pt x="3090640" y="939058"/>
                  <a:pt x="3144069" y="900016"/>
                </a:cubicBezTo>
                <a:cubicBezTo>
                  <a:pt x="3197498" y="860974"/>
                  <a:pt x="3152289" y="503433"/>
                  <a:pt x="3205718" y="456172"/>
                </a:cubicBezTo>
                <a:cubicBezTo>
                  <a:pt x="3259147" y="408911"/>
                  <a:pt x="3405048" y="639052"/>
                  <a:pt x="3464641" y="616449"/>
                </a:cubicBezTo>
                <a:cubicBezTo>
                  <a:pt x="3524234" y="593846"/>
                  <a:pt x="3497520" y="398637"/>
                  <a:pt x="3563278" y="320553"/>
                </a:cubicBezTo>
                <a:cubicBezTo>
                  <a:pt x="3629036" y="242470"/>
                  <a:pt x="3725619" y="201373"/>
                  <a:pt x="3859191" y="147948"/>
                </a:cubicBezTo>
                <a:cubicBezTo>
                  <a:pt x="3992763" y="94523"/>
                  <a:pt x="4364708" y="0"/>
                  <a:pt x="4364708" y="0"/>
                </a:cubicBezTo>
              </a:path>
            </a:pathLst>
          </a:custGeom>
          <a:ln w="50800"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 b="1">
              <a:solidFill>
                <a:srgbClr val="0000FF"/>
              </a:solidFill>
            </a:endParaRPr>
          </a:p>
        </p:txBody>
      </p:sp>
      <p:sp>
        <p:nvSpPr>
          <p:cNvPr id="30" name="Freeform 29"/>
          <p:cNvSpPr/>
          <p:nvPr/>
        </p:nvSpPr>
        <p:spPr>
          <a:xfrm>
            <a:off x="2584450" y="1968754"/>
            <a:ext cx="4167188" cy="2441575"/>
          </a:xfrm>
          <a:custGeom>
            <a:avLst/>
            <a:gdLst>
              <a:gd name="connsiteX0" fmla="*/ 0 w 4167432"/>
              <a:gd name="connsiteY0" fmla="*/ 2441140 h 2441140"/>
              <a:gd name="connsiteX1" fmla="*/ 826089 w 4167432"/>
              <a:gd name="connsiteY1" fmla="*/ 1146596 h 2441140"/>
              <a:gd name="connsiteX2" fmla="*/ 1491892 w 4167432"/>
              <a:gd name="connsiteY2" fmla="*/ 1109609 h 2441140"/>
              <a:gd name="connsiteX3" fmla="*/ 2219343 w 4167432"/>
              <a:gd name="connsiteY3" fmla="*/ 1528794 h 2441140"/>
              <a:gd name="connsiteX4" fmla="*/ 4167432 w 4167432"/>
              <a:gd name="connsiteY4" fmla="*/ 0 h 2441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67432" h="2441140">
                <a:moveTo>
                  <a:pt x="0" y="2441140"/>
                </a:moveTo>
                <a:cubicBezTo>
                  <a:pt x="288720" y="1904829"/>
                  <a:pt x="577440" y="1368518"/>
                  <a:pt x="826089" y="1146596"/>
                </a:cubicBezTo>
                <a:cubicBezTo>
                  <a:pt x="1074738" y="924674"/>
                  <a:pt x="1259683" y="1045909"/>
                  <a:pt x="1491892" y="1109609"/>
                </a:cubicBezTo>
                <a:cubicBezTo>
                  <a:pt x="1724101" y="1173309"/>
                  <a:pt x="1773420" y="1713729"/>
                  <a:pt x="2219343" y="1528794"/>
                </a:cubicBezTo>
                <a:cubicBezTo>
                  <a:pt x="2665266" y="1343859"/>
                  <a:pt x="4167432" y="0"/>
                  <a:pt x="4167432" y="0"/>
                </a:cubicBezTo>
              </a:path>
            </a:pathLst>
          </a:custGeom>
          <a:ln w="50800"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2" name="TextBox 31"/>
          <p:cNvSpPr txBox="1">
            <a:spLocks noChangeArrowheads="1"/>
          </p:cNvSpPr>
          <p:nvPr/>
        </p:nvSpPr>
        <p:spPr bwMode="auto">
          <a:xfrm>
            <a:off x="4838701" y="3938725"/>
            <a:ext cx="579151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b="1" dirty="0">
                <a:solidFill>
                  <a:srgbClr val="FF0000"/>
                </a:solidFill>
                <a:latin typeface="Gill Sans MT" charset="0"/>
              </a:rPr>
              <a:t>Model is too simple </a:t>
            </a:r>
            <a:r>
              <a:rPr lang="en-US" b="1" dirty="0">
                <a:solidFill>
                  <a:srgbClr val="FF0000"/>
                </a:solidFill>
                <a:latin typeface="Gill Sans MT" charset="0"/>
                <a:sym typeface="Wingdings" charset="0"/>
              </a:rPr>
              <a:t> UNDER LEARN</a:t>
            </a:r>
            <a:endParaRPr lang="en-US" b="1" dirty="0">
              <a:solidFill>
                <a:srgbClr val="FF0000"/>
              </a:solidFill>
              <a:latin typeface="Gill Sans MT" charset="0"/>
            </a:endParaRPr>
          </a:p>
        </p:txBody>
      </p:sp>
      <p:sp>
        <p:nvSpPr>
          <p:cNvPr id="33" name="TextBox 32"/>
          <p:cNvSpPr txBox="1">
            <a:spLocks noChangeArrowheads="1"/>
          </p:cNvSpPr>
          <p:nvPr/>
        </p:nvSpPr>
        <p:spPr bwMode="auto">
          <a:xfrm>
            <a:off x="4838700" y="4519114"/>
            <a:ext cx="546841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b="1" dirty="0">
                <a:solidFill>
                  <a:srgbClr val="0000FF"/>
                </a:solidFill>
                <a:latin typeface="Gill Sans MT" charset="0"/>
              </a:rPr>
              <a:t>Model is too complex </a:t>
            </a:r>
            <a:r>
              <a:rPr lang="en-US" b="1" dirty="0">
                <a:solidFill>
                  <a:srgbClr val="0000FF"/>
                </a:solidFill>
                <a:latin typeface="Gill Sans MT" charset="0"/>
                <a:sym typeface="Wingdings" charset="0"/>
              </a:rPr>
              <a:t> MEMORIZE</a:t>
            </a:r>
            <a:endParaRPr lang="en-US" b="1" dirty="0">
              <a:solidFill>
                <a:srgbClr val="0000FF"/>
              </a:solidFill>
              <a:latin typeface="Gill Sans MT" charset="0"/>
            </a:endParaRPr>
          </a:p>
        </p:txBody>
      </p:sp>
      <p:sp>
        <p:nvSpPr>
          <p:cNvPr id="34" name="TextBox 33"/>
          <p:cNvSpPr txBox="1">
            <a:spLocks noChangeArrowheads="1"/>
          </p:cNvSpPr>
          <p:nvPr/>
        </p:nvSpPr>
        <p:spPr bwMode="auto">
          <a:xfrm>
            <a:off x="4865288" y="5098056"/>
            <a:ext cx="527936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b="1" dirty="0">
                <a:solidFill>
                  <a:srgbClr val="008000"/>
                </a:solidFill>
                <a:latin typeface="Gill Sans MT" charset="0"/>
              </a:rPr>
              <a:t>Model is just right </a:t>
            </a:r>
            <a:r>
              <a:rPr lang="en-US" b="1" dirty="0">
                <a:solidFill>
                  <a:srgbClr val="008000"/>
                </a:solidFill>
                <a:latin typeface="Gill Sans MT" charset="0"/>
                <a:sym typeface="Wingdings" charset="0"/>
              </a:rPr>
              <a:t> GENERALIZE</a:t>
            </a:r>
            <a:endParaRPr lang="en-US" b="1" dirty="0">
              <a:solidFill>
                <a:srgbClr val="008000"/>
              </a:solidFill>
              <a:latin typeface="Gill Sans M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0990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0" grpId="0" animBg="1"/>
      <p:bldP spid="32" grpId="0"/>
      <p:bldP spid="33" grpId="0"/>
      <p:bldP spid="3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>
                <a:latin typeface="Calibri Light" charset="0"/>
                <a:ea typeface="Calibri Light" charset="0"/>
                <a:cs typeface="Calibri Light" charset="0"/>
              </a:rPr>
              <a:t>What is </a:t>
            </a:r>
            <a:r>
              <a:rPr lang="en-US" sz="4800" b="1" dirty="0">
                <a:solidFill>
                  <a:srgbClr val="C00000"/>
                </a:solidFill>
                <a:latin typeface="Calibri Light" charset="0"/>
                <a:ea typeface="Calibri Light" charset="0"/>
                <a:cs typeface="Calibri Light" charset="0"/>
              </a:rPr>
              <a:t>Intelligence</a:t>
            </a:r>
            <a:r>
              <a:rPr lang="en-US" sz="4800" dirty="0">
                <a:latin typeface="Calibri Light" charset="0"/>
                <a:ea typeface="Calibri Light" charset="0"/>
                <a:cs typeface="Calibri Light" charset="0"/>
              </a:rPr>
              <a:t>?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1198321" y="5758295"/>
            <a:ext cx="9900459" cy="1099705"/>
          </a:xfrm>
          <a:solidFill>
            <a:srgbClr val="00205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anchor="ctr">
            <a:noAutofit/>
          </a:bodyPr>
          <a:lstStyle/>
          <a:p>
            <a:pPr marL="0" indent="0" algn="ctr">
              <a:spcBef>
                <a:spcPts val="400"/>
              </a:spcBef>
              <a:buNone/>
            </a:pPr>
            <a:r>
              <a:rPr lang="en-US" sz="3000" b="1" u="sng" dirty="0">
                <a:solidFill>
                  <a:schemeClr val="bg1"/>
                </a:solidFill>
              </a:rPr>
              <a:t>Generalization</a:t>
            </a:r>
            <a:r>
              <a:rPr lang="en-US" sz="3000" dirty="0">
                <a:solidFill>
                  <a:schemeClr val="bg1"/>
                </a:solidFill>
              </a:rPr>
              <a:t>:  Ability to </a:t>
            </a:r>
            <a:r>
              <a:rPr lang="en-US" sz="3000" b="1" dirty="0">
                <a:solidFill>
                  <a:srgbClr val="FFFF00"/>
                </a:solidFill>
              </a:rPr>
              <a:t>predict</a:t>
            </a:r>
            <a:r>
              <a:rPr lang="en-US" sz="3000" dirty="0">
                <a:solidFill>
                  <a:srgbClr val="FFFF00"/>
                </a:solidFill>
              </a:rPr>
              <a:t> </a:t>
            </a:r>
            <a:r>
              <a:rPr lang="en-US" sz="3000" dirty="0">
                <a:solidFill>
                  <a:schemeClr val="bg1"/>
                </a:solidFill>
              </a:rPr>
              <a:t>or assign a label to a “</a:t>
            </a:r>
            <a:r>
              <a:rPr lang="en-US" sz="3000" b="1" dirty="0">
                <a:solidFill>
                  <a:srgbClr val="FFFF00"/>
                </a:solidFill>
              </a:rPr>
              <a:t>new</a:t>
            </a:r>
            <a:r>
              <a:rPr lang="en-US" sz="3000" dirty="0">
                <a:solidFill>
                  <a:schemeClr val="bg1"/>
                </a:solidFill>
              </a:rPr>
              <a:t>” observation based on the </a:t>
            </a:r>
            <a:r>
              <a:rPr lang="en-US" sz="3000" b="1" dirty="0">
                <a:solidFill>
                  <a:srgbClr val="FFFF00"/>
                </a:solidFill>
              </a:rPr>
              <a:t>model</a:t>
            </a:r>
            <a:r>
              <a:rPr lang="en-US" sz="3000" dirty="0">
                <a:solidFill>
                  <a:srgbClr val="FFFF00"/>
                </a:solidFill>
              </a:rPr>
              <a:t> </a:t>
            </a:r>
            <a:r>
              <a:rPr lang="en-US" sz="3000" dirty="0">
                <a:solidFill>
                  <a:schemeClr val="bg1"/>
                </a:solidFill>
              </a:rPr>
              <a:t>built from </a:t>
            </a:r>
            <a:r>
              <a:rPr lang="en-US" sz="3000" b="1" dirty="0">
                <a:solidFill>
                  <a:srgbClr val="FFFF00"/>
                </a:solidFill>
              </a:rPr>
              <a:t>past experience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03" y="1062318"/>
            <a:ext cx="12086897" cy="4212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30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5599" y="49213"/>
            <a:ext cx="11514976" cy="988016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en-US" sz="4800" dirty="0">
                <a:latin typeface="Calibri Light" charset="0"/>
                <a:ea typeface="Calibri Light" charset="0"/>
                <a:cs typeface="Calibri Light" charset="0"/>
              </a:rPr>
              <a:t>   From </a:t>
            </a:r>
            <a:r>
              <a:rPr lang="en-US" sz="4800" dirty="0">
                <a:solidFill>
                  <a:srgbClr val="C00000"/>
                </a:solidFill>
                <a:latin typeface="Calibri Light" charset="0"/>
                <a:ea typeface="Calibri Light" charset="0"/>
                <a:cs typeface="Calibri Light" charset="0"/>
              </a:rPr>
              <a:t>Data </a:t>
            </a:r>
            <a:r>
              <a:rPr lang="en-US" sz="4800" dirty="0">
                <a:latin typeface="Calibri Light" charset="0"/>
                <a:ea typeface="Calibri Light" charset="0"/>
                <a:cs typeface="Calibri Light" charset="0"/>
              </a:rPr>
              <a:t>to </a:t>
            </a:r>
            <a:r>
              <a:rPr lang="en-US" sz="4800" dirty="0">
                <a:solidFill>
                  <a:srgbClr val="C00000"/>
                </a:solidFill>
                <a:latin typeface="Calibri Light" charset="0"/>
                <a:ea typeface="Calibri Light" charset="0"/>
                <a:cs typeface="Calibri Light" charset="0"/>
              </a:rPr>
              <a:t>Decisions</a:t>
            </a:r>
            <a:r>
              <a:rPr lang="en-US" sz="4800" dirty="0">
                <a:latin typeface="Calibri Light" charset="0"/>
                <a:ea typeface="Calibri Light" charset="0"/>
                <a:cs typeface="Calibri Light" charset="0"/>
              </a:rPr>
              <a:t>…</a:t>
            </a:r>
          </a:p>
        </p:txBody>
      </p:sp>
      <p:sp>
        <p:nvSpPr>
          <p:cNvPr id="5" name="Rectangle 4"/>
          <p:cNvSpPr/>
          <p:nvPr/>
        </p:nvSpPr>
        <p:spPr>
          <a:xfrm>
            <a:off x="1347698" y="1311549"/>
            <a:ext cx="2048027" cy="64008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880" b="1" dirty="0">
                <a:solidFill>
                  <a:prstClr val="white"/>
                </a:solidFill>
              </a:rPr>
              <a:t>Insights</a:t>
            </a:r>
          </a:p>
        </p:txBody>
      </p:sp>
      <p:sp>
        <p:nvSpPr>
          <p:cNvPr id="6" name="Rectangle 5"/>
          <p:cNvSpPr/>
          <p:nvPr/>
        </p:nvSpPr>
        <p:spPr>
          <a:xfrm>
            <a:off x="5042533" y="1311549"/>
            <a:ext cx="1865376" cy="64008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880" b="1" dirty="0">
                <a:solidFill>
                  <a:prstClr val="white"/>
                </a:solidFill>
              </a:rPr>
              <a:t>Features</a:t>
            </a:r>
          </a:p>
        </p:txBody>
      </p:sp>
      <p:sp>
        <p:nvSpPr>
          <p:cNvPr id="7" name="Rectangle 6"/>
          <p:cNvSpPr/>
          <p:nvPr/>
        </p:nvSpPr>
        <p:spPr>
          <a:xfrm>
            <a:off x="5042533" y="2730281"/>
            <a:ext cx="1865376" cy="64008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880" b="1" dirty="0">
                <a:solidFill>
                  <a:prstClr val="white"/>
                </a:solidFill>
              </a:rPr>
              <a:t>Models</a:t>
            </a:r>
          </a:p>
        </p:txBody>
      </p:sp>
      <p:sp>
        <p:nvSpPr>
          <p:cNvPr id="8" name="Rectangle 7"/>
          <p:cNvSpPr/>
          <p:nvPr/>
        </p:nvSpPr>
        <p:spPr>
          <a:xfrm>
            <a:off x="4860130" y="4203492"/>
            <a:ext cx="2230183" cy="64008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880" b="1" dirty="0">
                <a:solidFill>
                  <a:prstClr val="white"/>
                </a:solidFill>
              </a:rPr>
              <a:t>Predictions</a:t>
            </a:r>
          </a:p>
        </p:txBody>
      </p:sp>
      <p:sp>
        <p:nvSpPr>
          <p:cNvPr id="10" name="Rectangle 9"/>
          <p:cNvSpPr/>
          <p:nvPr/>
        </p:nvSpPr>
        <p:spPr>
          <a:xfrm>
            <a:off x="8008790" y="1311552"/>
            <a:ext cx="3250302" cy="64008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b="1" dirty="0">
                <a:solidFill>
                  <a:prstClr val="white"/>
                </a:solidFill>
              </a:rPr>
              <a:t>Domain Knowledge</a:t>
            </a:r>
          </a:p>
        </p:txBody>
      </p:sp>
      <p:cxnSp>
        <p:nvCxnSpPr>
          <p:cNvPr id="12" name="Straight Arrow Connector 11"/>
          <p:cNvCxnSpPr>
            <a:stCxn id="96" idx="1"/>
            <a:endCxn id="5" idx="2"/>
          </p:cNvCxnSpPr>
          <p:nvPr/>
        </p:nvCxnSpPr>
        <p:spPr>
          <a:xfrm flipV="1">
            <a:off x="2371711" y="1951629"/>
            <a:ext cx="1" cy="1362605"/>
          </a:xfrm>
          <a:prstGeom prst="straightConnector1">
            <a:avLst/>
          </a:prstGeom>
          <a:ln w="28575" cmpd="sng">
            <a:solidFill>
              <a:schemeClr val="bg1">
                <a:lumMod val="50000"/>
              </a:schemeClr>
            </a:solidFill>
            <a:headEnd type="none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5" idx="3"/>
            <a:endCxn id="6" idx="1"/>
          </p:cNvCxnSpPr>
          <p:nvPr/>
        </p:nvCxnSpPr>
        <p:spPr>
          <a:xfrm>
            <a:off x="3395725" y="1631589"/>
            <a:ext cx="1646808" cy="0"/>
          </a:xfrm>
          <a:prstGeom prst="straightConnector1">
            <a:avLst/>
          </a:prstGeom>
          <a:ln w="28575" cmpd="sng">
            <a:solidFill>
              <a:schemeClr val="bg1">
                <a:lumMod val="50000"/>
              </a:schemeClr>
            </a:solidFill>
            <a:headEnd type="none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0" idx="1"/>
            <a:endCxn id="6" idx="3"/>
          </p:cNvCxnSpPr>
          <p:nvPr/>
        </p:nvCxnSpPr>
        <p:spPr>
          <a:xfrm flipH="1" flipV="1">
            <a:off x="6907909" y="1631589"/>
            <a:ext cx="1100881" cy="3"/>
          </a:xfrm>
          <a:prstGeom prst="straightConnector1">
            <a:avLst/>
          </a:prstGeom>
          <a:ln w="28575" cmpd="sng">
            <a:solidFill>
              <a:schemeClr val="bg1">
                <a:lumMod val="50000"/>
              </a:schemeClr>
            </a:solidFill>
            <a:headEnd type="none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6" idx="2"/>
            <a:endCxn id="7" idx="0"/>
          </p:cNvCxnSpPr>
          <p:nvPr/>
        </p:nvCxnSpPr>
        <p:spPr>
          <a:xfrm>
            <a:off x="5975221" y="1951633"/>
            <a:ext cx="0" cy="778652"/>
          </a:xfrm>
          <a:prstGeom prst="straightConnector1">
            <a:avLst/>
          </a:prstGeom>
          <a:ln w="28575" cmpd="sng">
            <a:solidFill>
              <a:schemeClr val="bg1">
                <a:lumMod val="50000"/>
              </a:schemeClr>
            </a:solidFill>
            <a:headEnd type="none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8436871" y="5500064"/>
            <a:ext cx="3423037" cy="76200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b="1" dirty="0">
                <a:solidFill>
                  <a:prstClr val="white"/>
                </a:solidFill>
              </a:rPr>
              <a:t>Business Objectives</a:t>
            </a:r>
          </a:p>
          <a:p>
            <a:pPr algn="ctr">
              <a:defRPr/>
            </a:pPr>
            <a:r>
              <a:rPr lang="en-US" sz="2400" b="1" dirty="0">
                <a:solidFill>
                  <a:prstClr val="white"/>
                </a:solidFill>
              </a:rPr>
              <a:t>Business Constraints</a:t>
            </a:r>
          </a:p>
        </p:txBody>
      </p:sp>
      <p:cxnSp>
        <p:nvCxnSpPr>
          <p:cNvPr id="38" name="Shape 37"/>
          <p:cNvCxnSpPr>
            <a:stCxn id="96" idx="4"/>
            <a:endCxn id="7" idx="1"/>
          </p:cNvCxnSpPr>
          <p:nvPr/>
        </p:nvCxnSpPr>
        <p:spPr>
          <a:xfrm flipV="1">
            <a:off x="3325449" y="3050321"/>
            <a:ext cx="1717084" cy="651162"/>
          </a:xfrm>
          <a:prstGeom prst="bentConnector3">
            <a:avLst>
              <a:gd name="adj1" fmla="val 50000"/>
            </a:avLst>
          </a:prstGeom>
          <a:ln w="28575" cmpd="sng">
            <a:solidFill>
              <a:schemeClr val="bg1">
                <a:lumMod val="50000"/>
              </a:schemeClr>
            </a:solidFill>
            <a:headEnd type="none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7" idx="2"/>
            <a:endCxn id="8" idx="0"/>
          </p:cNvCxnSpPr>
          <p:nvPr/>
        </p:nvCxnSpPr>
        <p:spPr>
          <a:xfrm>
            <a:off x="5975221" y="3370361"/>
            <a:ext cx="0" cy="833131"/>
          </a:xfrm>
          <a:prstGeom prst="straightConnector1">
            <a:avLst/>
          </a:prstGeom>
          <a:ln w="28575" cmpd="sng">
            <a:solidFill>
              <a:schemeClr val="bg1">
                <a:lumMod val="50000"/>
              </a:schemeClr>
            </a:solidFill>
            <a:headEnd type="none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hape 41"/>
          <p:cNvCxnSpPr>
            <a:stCxn id="8" idx="2"/>
            <a:endCxn id="108" idx="0"/>
          </p:cNvCxnSpPr>
          <p:nvPr/>
        </p:nvCxnSpPr>
        <p:spPr>
          <a:xfrm>
            <a:off x="5975221" y="4843572"/>
            <a:ext cx="0" cy="588202"/>
          </a:xfrm>
          <a:prstGeom prst="straightConnector1">
            <a:avLst/>
          </a:prstGeom>
          <a:ln w="28575" cmpd="sng">
            <a:solidFill>
              <a:schemeClr val="bg1">
                <a:lumMod val="50000"/>
              </a:schemeClr>
            </a:solidFill>
            <a:headEnd type="none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23" idx="1"/>
            <a:endCxn id="108" idx="3"/>
          </p:cNvCxnSpPr>
          <p:nvPr/>
        </p:nvCxnSpPr>
        <p:spPr>
          <a:xfrm flipH="1">
            <a:off x="7747894" y="5881064"/>
            <a:ext cx="688977" cy="7910"/>
          </a:xfrm>
          <a:prstGeom prst="straightConnector1">
            <a:avLst/>
          </a:prstGeom>
          <a:ln w="28575" cmpd="sng">
            <a:solidFill>
              <a:schemeClr val="bg1">
                <a:lumMod val="50000"/>
              </a:schemeClr>
            </a:solidFill>
            <a:headEnd type="none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7" name="Rectangle 66"/>
          <p:cNvSpPr/>
          <p:nvPr/>
        </p:nvSpPr>
        <p:spPr>
          <a:xfrm>
            <a:off x="1367039" y="5584174"/>
            <a:ext cx="2028686" cy="6096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880" b="1" dirty="0">
                <a:solidFill>
                  <a:prstClr val="white"/>
                </a:solidFill>
              </a:rPr>
              <a:t>Feedback</a:t>
            </a:r>
          </a:p>
        </p:txBody>
      </p:sp>
      <p:cxnSp>
        <p:nvCxnSpPr>
          <p:cNvPr id="69" name="Elbow Connector 68"/>
          <p:cNvCxnSpPr>
            <a:stCxn id="108" idx="1"/>
            <a:endCxn id="67" idx="3"/>
          </p:cNvCxnSpPr>
          <p:nvPr/>
        </p:nvCxnSpPr>
        <p:spPr>
          <a:xfrm flipH="1">
            <a:off x="3395725" y="5888974"/>
            <a:ext cx="806823" cy="0"/>
          </a:xfrm>
          <a:prstGeom prst="straightConnector1">
            <a:avLst/>
          </a:prstGeom>
          <a:ln w="28575" cmpd="sng">
            <a:solidFill>
              <a:schemeClr val="bg1">
                <a:lumMod val="50000"/>
              </a:schemeClr>
            </a:solidFill>
            <a:headEnd type="none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>
            <a:stCxn id="67" idx="0"/>
            <a:endCxn id="96" idx="3"/>
          </p:cNvCxnSpPr>
          <p:nvPr/>
        </p:nvCxnSpPr>
        <p:spPr>
          <a:xfrm flipH="1" flipV="1">
            <a:off x="2371711" y="4088731"/>
            <a:ext cx="9671" cy="1495443"/>
          </a:xfrm>
          <a:prstGeom prst="straightConnector1">
            <a:avLst/>
          </a:prstGeom>
          <a:ln w="28575" cmpd="sng">
            <a:solidFill>
              <a:schemeClr val="bg1">
                <a:lumMod val="50000"/>
              </a:schemeClr>
            </a:solidFill>
            <a:headEnd type="none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6" name="Can 95"/>
          <p:cNvSpPr/>
          <p:nvPr/>
        </p:nvSpPr>
        <p:spPr>
          <a:xfrm>
            <a:off x="1417972" y="3314234"/>
            <a:ext cx="1907477" cy="774497"/>
          </a:xfrm>
          <a:prstGeom prst="can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880" b="1" dirty="0">
                <a:solidFill>
                  <a:srgbClr val="FFFFFF"/>
                </a:solidFill>
              </a:rPr>
              <a:t>Data</a:t>
            </a:r>
          </a:p>
        </p:txBody>
      </p:sp>
      <p:sp>
        <p:nvSpPr>
          <p:cNvPr id="108" name="Diamond 107"/>
          <p:cNvSpPr/>
          <p:nvPr/>
        </p:nvSpPr>
        <p:spPr>
          <a:xfrm>
            <a:off x="4202548" y="5431774"/>
            <a:ext cx="3545346" cy="914400"/>
          </a:xfrm>
          <a:prstGeom prst="diamond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880" b="1" dirty="0">
                <a:solidFill>
                  <a:srgbClr val="FFFFFF"/>
                </a:solidFill>
              </a:rPr>
              <a:t>Decision</a:t>
            </a:r>
          </a:p>
        </p:txBody>
      </p:sp>
      <p:sp>
        <p:nvSpPr>
          <p:cNvPr id="22" name="Oval 21"/>
          <p:cNvSpPr/>
          <p:nvPr/>
        </p:nvSpPr>
        <p:spPr>
          <a:xfrm>
            <a:off x="4372588" y="2290755"/>
            <a:ext cx="3233651" cy="1506359"/>
          </a:xfrm>
          <a:prstGeom prst="ellipse">
            <a:avLst/>
          </a:prstGeom>
          <a:noFill/>
          <a:ln w="571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795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1" y="209456"/>
            <a:ext cx="8913813" cy="914400"/>
          </a:xfrm>
        </p:spPr>
        <p:txBody>
          <a:bodyPr/>
          <a:lstStyle/>
          <a:p>
            <a:r>
              <a:rPr lang="en-US" dirty="0"/>
              <a:t>Generalize, don</a:t>
            </a:r>
            <a:r>
              <a:rPr lang="fr-FR" dirty="0"/>
              <a:t>’</a:t>
            </a:r>
            <a:r>
              <a:rPr lang="en-US" dirty="0"/>
              <a:t>t Memorize!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H="1" flipV="1">
            <a:off x="3019973" y="2367612"/>
            <a:ext cx="21525" cy="2991799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V="1">
            <a:off x="3041498" y="5359411"/>
            <a:ext cx="4111235" cy="1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042400" y="5520838"/>
            <a:ext cx="1933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Model Complexity</a:t>
            </a:r>
          </a:p>
        </p:txBody>
      </p:sp>
      <p:sp>
        <p:nvSpPr>
          <p:cNvPr id="12" name="TextBox 11"/>
          <p:cNvSpPr txBox="1"/>
          <p:nvPr/>
        </p:nvSpPr>
        <p:spPr>
          <a:xfrm rot="16200000">
            <a:off x="1884951" y="3693055"/>
            <a:ext cx="17090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Model Accuracy</a:t>
            </a:r>
          </a:p>
        </p:txBody>
      </p:sp>
      <p:sp>
        <p:nvSpPr>
          <p:cNvPr id="19" name="Freeform 18"/>
          <p:cNvSpPr/>
          <p:nvPr/>
        </p:nvSpPr>
        <p:spPr>
          <a:xfrm>
            <a:off x="3063023" y="2066280"/>
            <a:ext cx="3939036" cy="2819609"/>
          </a:xfrm>
          <a:custGeom>
            <a:avLst/>
            <a:gdLst>
              <a:gd name="connsiteX0" fmla="*/ 0 w 3939036"/>
              <a:gd name="connsiteY0" fmla="*/ 2819609 h 2819609"/>
              <a:gd name="connsiteX1" fmla="*/ 548882 w 3939036"/>
              <a:gd name="connsiteY1" fmla="*/ 2711990 h 2819609"/>
              <a:gd name="connsiteX2" fmla="*/ 548882 w 3939036"/>
              <a:gd name="connsiteY2" fmla="*/ 2711990 h 2819609"/>
              <a:gd name="connsiteX3" fmla="*/ 1345299 w 3939036"/>
              <a:gd name="connsiteY3" fmla="*/ 2432182 h 2819609"/>
              <a:gd name="connsiteX4" fmla="*/ 2034092 w 3939036"/>
              <a:gd name="connsiteY4" fmla="*/ 2001707 h 2819609"/>
              <a:gd name="connsiteX5" fmla="*/ 2679836 w 3939036"/>
              <a:gd name="connsiteY5" fmla="*/ 1485137 h 2819609"/>
              <a:gd name="connsiteX6" fmla="*/ 3217956 w 3939036"/>
              <a:gd name="connsiteY6" fmla="*/ 860949 h 2819609"/>
              <a:gd name="connsiteX7" fmla="*/ 3691501 w 3939036"/>
              <a:gd name="connsiteY7" fmla="*/ 355141 h 2819609"/>
              <a:gd name="connsiteX8" fmla="*/ 3939036 w 3939036"/>
              <a:gd name="connsiteY8" fmla="*/ 0 h 2819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39036" h="2819609">
                <a:moveTo>
                  <a:pt x="0" y="2819609"/>
                </a:moveTo>
                <a:lnTo>
                  <a:pt x="548882" y="2711990"/>
                </a:lnTo>
                <a:lnTo>
                  <a:pt x="548882" y="2711990"/>
                </a:lnTo>
                <a:cubicBezTo>
                  <a:pt x="681618" y="2665355"/>
                  <a:pt x="1097764" y="2550562"/>
                  <a:pt x="1345299" y="2432182"/>
                </a:cubicBezTo>
                <a:cubicBezTo>
                  <a:pt x="1592834" y="2313802"/>
                  <a:pt x="1811669" y="2159548"/>
                  <a:pt x="2034092" y="2001707"/>
                </a:cubicBezTo>
                <a:cubicBezTo>
                  <a:pt x="2256515" y="1843866"/>
                  <a:pt x="2482525" y="1675263"/>
                  <a:pt x="2679836" y="1485137"/>
                </a:cubicBezTo>
                <a:cubicBezTo>
                  <a:pt x="2877147" y="1295011"/>
                  <a:pt x="3049345" y="1049282"/>
                  <a:pt x="3217956" y="860949"/>
                </a:cubicBezTo>
                <a:cubicBezTo>
                  <a:pt x="3386567" y="672616"/>
                  <a:pt x="3571321" y="498632"/>
                  <a:pt x="3691501" y="355141"/>
                </a:cubicBezTo>
                <a:cubicBezTo>
                  <a:pt x="3811681" y="211650"/>
                  <a:pt x="3939036" y="0"/>
                  <a:pt x="3939036" y="0"/>
                </a:cubicBezTo>
              </a:path>
            </a:pathLst>
          </a:custGeom>
          <a:ln w="57150" cmpd="sng">
            <a:solidFill>
              <a:srgbClr val="3366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9"/>
          <p:cNvSpPr/>
          <p:nvPr/>
        </p:nvSpPr>
        <p:spPr>
          <a:xfrm>
            <a:off x="3052261" y="3839558"/>
            <a:ext cx="3992849" cy="1229282"/>
          </a:xfrm>
          <a:custGeom>
            <a:avLst/>
            <a:gdLst>
              <a:gd name="connsiteX0" fmla="*/ 0 w 3992849"/>
              <a:gd name="connsiteY0" fmla="*/ 1229282 h 1229282"/>
              <a:gd name="connsiteX1" fmla="*/ 785655 w 3992849"/>
              <a:gd name="connsiteY1" fmla="*/ 1110901 h 1229282"/>
              <a:gd name="connsiteX2" fmla="*/ 1485211 w 3992849"/>
              <a:gd name="connsiteY2" fmla="*/ 798807 h 1229282"/>
              <a:gd name="connsiteX3" fmla="*/ 2087905 w 3992849"/>
              <a:gd name="connsiteY3" fmla="*/ 379094 h 1229282"/>
              <a:gd name="connsiteX4" fmla="*/ 2443064 w 3992849"/>
              <a:gd name="connsiteY4" fmla="*/ 23952 h 1229282"/>
              <a:gd name="connsiteX5" fmla="*/ 2819748 w 3992849"/>
              <a:gd name="connsiteY5" fmla="*/ 56238 h 1229282"/>
              <a:gd name="connsiteX6" fmla="*/ 3131857 w 3992849"/>
              <a:gd name="connsiteY6" fmla="*/ 249952 h 1229282"/>
              <a:gd name="connsiteX7" fmla="*/ 3497779 w 3992849"/>
              <a:gd name="connsiteY7" fmla="*/ 497475 h 1229282"/>
              <a:gd name="connsiteX8" fmla="*/ 3992849 w 3992849"/>
              <a:gd name="connsiteY8" fmla="*/ 809569 h 1229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92849" h="1229282">
                <a:moveTo>
                  <a:pt x="0" y="1229282"/>
                </a:moveTo>
                <a:cubicBezTo>
                  <a:pt x="269060" y="1205964"/>
                  <a:pt x="538120" y="1182647"/>
                  <a:pt x="785655" y="1110901"/>
                </a:cubicBezTo>
                <a:cubicBezTo>
                  <a:pt x="1033190" y="1039155"/>
                  <a:pt x="1268169" y="920775"/>
                  <a:pt x="1485211" y="798807"/>
                </a:cubicBezTo>
                <a:cubicBezTo>
                  <a:pt x="1702253" y="676839"/>
                  <a:pt x="1928263" y="508236"/>
                  <a:pt x="2087905" y="379094"/>
                </a:cubicBezTo>
                <a:cubicBezTo>
                  <a:pt x="2247547" y="249952"/>
                  <a:pt x="2321090" y="77761"/>
                  <a:pt x="2443064" y="23952"/>
                </a:cubicBezTo>
                <a:cubicBezTo>
                  <a:pt x="2565038" y="-29857"/>
                  <a:pt x="2704949" y="18571"/>
                  <a:pt x="2819748" y="56238"/>
                </a:cubicBezTo>
                <a:cubicBezTo>
                  <a:pt x="2934547" y="93905"/>
                  <a:pt x="3018852" y="176412"/>
                  <a:pt x="3131857" y="249952"/>
                </a:cubicBezTo>
                <a:cubicBezTo>
                  <a:pt x="3244862" y="323491"/>
                  <a:pt x="3354280" y="404205"/>
                  <a:pt x="3497779" y="497475"/>
                </a:cubicBezTo>
                <a:cubicBezTo>
                  <a:pt x="3641278" y="590745"/>
                  <a:pt x="3992849" y="809569"/>
                  <a:pt x="3992849" y="809569"/>
                </a:cubicBezTo>
              </a:path>
            </a:pathLst>
          </a:custGeom>
          <a:ln w="5715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/>
          <p:cNvSpPr/>
          <p:nvPr/>
        </p:nvSpPr>
        <p:spPr>
          <a:xfrm>
            <a:off x="6453178" y="1528185"/>
            <a:ext cx="2905847" cy="538094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Training Set Accuracy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6133617" y="4645132"/>
            <a:ext cx="3196432" cy="538094"/>
          </a:xfrm>
          <a:prstGeom prst="roundRect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Validation Set Accuracy</a:t>
            </a:r>
          </a:p>
        </p:txBody>
      </p:sp>
      <p:cxnSp>
        <p:nvCxnSpPr>
          <p:cNvPr id="24" name="Straight Connector 23"/>
          <p:cNvCxnSpPr/>
          <p:nvPr/>
        </p:nvCxnSpPr>
        <p:spPr>
          <a:xfrm flipH="1">
            <a:off x="5516849" y="2765800"/>
            <a:ext cx="21524" cy="2593610"/>
          </a:xfrm>
          <a:prstGeom prst="line">
            <a:avLst/>
          </a:prstGeom>
          <a:ln>
            <a:solidFill>
              <a:schemeClr val="tx2">
                <a:lumMod val="90000"/>
                <a:lumOff val="10000"/>
              </a:schemeClr>
            </a:solidFill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ounded Rectangle 24"/>
          <p:cNvSpPr/>
          <p:nvPr/>
        </p:nvSpPr>
        <p:spPr>
          <a:xfrm>
            <a:off x="3507593" y="2066279"/>
            <a:ext cx="2626025" cy="687026"/>
          </a:xfrm>
          <a:prstGeom prst="round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Right Level of Model Complexity</a:t>
            </a:r>
          </a:p>
        </p:txBody>
      </p:sp>
    </p:spTree>
    <p:extLst>
      <p:ext uri="{BB962C8B-B14F-4D97-AF65-F5344CB8AC3E}">
        <p14:creationId xmlns:p14="http://schemas.microsoft.com/office/powerpoint/2010/main" val="1291840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2" grpId="0" animBg="1"/>
      <p:bldP spid="2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1" y="133765"/>
            <a:ext cx="8913813" cy="914400"/>
          </a:xfrm>
        </p:spPr>
        <p:txBody>
          <a:bodyPr/>
          <a:lstStyle/>
          <a:p>
            <a:r>
              <a:rPr lang="en-US" dirty="0"/>
              <a:t>Questions for Classification!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0559" y="1187484"/>
            <a:ext cx="10353581" cy="518642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What is the </a:t>
            </a:r>
            <a:r>
              <a:rPr lang="en-US" b="1" dirty="0"/>
              <a:t>NATURE</a:t>
            </a:r>
            <a:r>
              <a:rPr lang="en-US" dirty="0"/>
              <a:t> of classifier’s </a:t>
            </a:r>
            <a:r>
              <a:rPr lang="en-US" b="1" dirty="0"/>
              <a:t>DECISION BOUNDARY</a:t>
            </a:r>
            <a:r>
              <a:rPr lang="en-US" dirty="0"/>
              <a:t>?</a:t>
            </a:r>
          </a:p>
          <a:p>
            <a:pPr lvl="1"/>
            <a:r>
              <a:rPr lang="en-US" dirty="0"/>
              <a:t>Depends on the classifier type!</a:t>
            </a:r>
          </a:p>
          <a:p>
            <a:r>
              <a:rPr lang="en-US" dirty="0"/>
              <a:t>What is the </a:t>
            </a:r>
            <a:r>
              <a:rPr lang="en-US" b="1" dirty="0"/>
              <a:t>COMPLEXITY</a:t>
            </a:r>
            <a:r>
              <a:rPr lang="en-US" dirty="0"/>
              <a:t> of classifier’s </a:t>
            </a:r>
            <a:r>
              <a:rPr lang="en-US" b="1" dirty="0"/>
              <a:t>DECISION BOUNDARY</a:t>
            </a:r>
            <a:r>
              <a:rPr lang="en-US" dirty="0"/>
              <a:t>?</a:t>
            </a:r>
          </a:p>
          <a:p>
            <a:pPr lvl="1"/>
            <a:r>
              <a:rPr lang="en-US" dirty="0"/>
              <a:t>Any classifier can be made more or less complex! </a:t>
            </a:r>
          </a:p>
          <a:p>
            <a:r>
              <a:rPr lang="en-US" dirty="0"/>
              <a:t>How do I </a:t>
            </a:r>
            <a:r>
              <a:rPr lang="en-US" b="1" dirty="0"/>
              <a:t>CONTROL</a:t>
            </a:r>
            <a:r>
              <a:rPr lang="en-US" dirty="0"/>
              <a:t> the </a:t>
            </a:r>
            <a:r>
              <a:rPr lang="en-US" b="1" dirty="0"/>
              <a:t>COMPLEXITY</a:t>
            </a:r>
            <a:r>
              <a:rPr lang="en-US" dirty="0"/>
              <a:t> of the classifier?</a:t>
            </a:r>
          </a:p>
          <a:p>
            <a:pPr lvl="1"/>
            <a:r>
              <a:rPr lang="en-US" dirty="0"/>
              <a:t>What knob to use to make classifier more / less complex?</a:t>
            </a:r>
          </a:p>
          <a:p>
            <a:r>
              <a:rPr lang="en-US" dirty="0"/>
              <a:t>How do I know when the classifier is </a:t>
            </a:r>
            <a:r>
              <a:rPr lang="en-US" b="1" dirty="0"/>
              <a:t>COMPLEX ENOUGH</a:t>
            </a:r>
            <a:r>
              <a:rPr lang="en-US" dirty="0"/>
              <a:t>?</a:t>
            </a:r>
          </a:p>
          <a:p>
            <a:pPr lvl="1"/>
            <a:r>
              <a:rPr lang="en-US" dirty="0"/>
              <a:t>Degree of Noise vs. Structure in the data</a:t>
            </a:r>
          </a:p>
          <a:p>
            <a:pPr lvl="1"/>
            <a:r>
              <a:rPr lang="en-US" dirty="0"/>
              <a:t>Too noisy </a:t>
            </a:r>
            <a:r>
              <a:rPr lang="en-US" dirty="0">
                <a:sym typeface="Wingdings"/>
              </a:rPr>
              <a:t> Less complexity</a:t>
            </a:r>
            <a:endParaRPr lang="en-US" dirty="0"/>
          </a:p>
          <a:p>
            <a:r>
              <a:rPr lang="en-US" dirty="0"/>
              <a:t>How to pick the right </a:t>
            </a:r>
            <a:r>
              <a:rPr lang="en-US" b="1" dirty="0"/>
              <a:t>CLASSIFIER</a:t>
            </a:r>
            <a:r>
              <a:rPr lang="en-US" dirty="0"/>
              <a:t> to use?</a:t>
            </a:r>
          </a:p>
          <a:p>
            <a:pPr lvl="1"/>
            <a:r>
              <a:rPr lang="en-US" dirty="0"/>
              <a:t>Nature of the data - structure/unstructured, numeric/categorical</a:t>
            </a:r>
          </a:p>
          <a:p>
            <a:pPr lvl="1"/>
            <a:r>
              <a:rPr lang="en-US" dirty="0"/>
              <a:t>Complexity of the decision surface needed!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5561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>
                <a:lumMod val="0"/>
                <a:lumOff val="100000"/>
              </a:schemeClr>
            </a:gs>
            <a:gs pos="35000">
              <a:schemeClr val="accent4">
                <a:lumMod val="0"/>
                <a:lumOff val="100000"/>
              </a:schemeClr>
            </a:gs>
            <a:gs pos="100000">
              <a:schemeClr val="accent4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600" dirty="0"/>
              <a:t>Rule based Classifiers</a:t>
            </a:r>
            <a:br>
              <a:rPr lang="en-US" sz="6600" dirty="0"/>
            </a:br>
            <a:endParaRPr lang="en-US" sz="72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8488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72887" y="165913"/>
            <a:ext cx="8913813" cy="914400"/>
          </a:xfrm>
        </p:spPr>
        <p:txBody>
          <a:bodyPr/>
          <a:lstStyle/>
          <a:p>
            <a:r>
              <a:rPr lang="en-US" dirty="0"/>
              <a:t>Domain Knowledge based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30597" y="2447869"/>
            <a:ext cx="5350310" cy="2324117"/>
          </a:xfrm>
        </p:spPr>
        <p:txBody>
          <a:bodyPr/>
          <a:lstStyle/>
          <a:p>
            <a:r>
              <a:rPr lang="en-US" b="1" u="sng" dirty="0"/>
              <a:t>Fever Rules</a:t>
            </a:r>
          </a:p>
          <a:p>
            <a:pPr lvl="1"/>
            <a:r>
              <a:rPr lang="en-US" dirty="0"/>
              <a:t>If </a:t>
            </a:r>
            <a:r>
              <a:rPr lang="en-US" b="1" dirty="0"/>
              <a:t>TEMP &lt;= 98.6  </a:t>
            </a:r>
            <a:r>
              <a:rPr lang="en-US" b="1" dirty="0">
                <a:sym typeface="Wingdings"/>
              </a:rPr>
              <a:t> </a:t>
            </a:r>
            <a:r>
              <a:rPr lang="en-US" b="1" dirty="0">
                <a:solidFill>
                  <a:schemeClr val="accent4">
                    <a:lumMod val="75000"/>
                  </a:schemeClr>
                </a:solidFill>
                <a:sym typeface="Wingdings"/>
              </a:rPr>
              <a:t>NORMAL</a:t>
            </a:r>
          </a:p>
          <a:p>
            <a:pPr lvl="1"/>
            <a:r>
              <a:rPr lang="en-US" dirty="0">
                <a:sym typeface="Wingdings"/>
              </a:rPr>
              <a:t>If </a:t>
            </a:r>
            <a:r>
              <a:rPr lang="en-US" b="1" dirty="0">
                <a:sym typeface="Wingdings"/>
              </a:rPr>
              <a:t>TEMP &lt;= 100.0</a:t>
            </a:r>
            <a:r>
              <a:rPr lang="en-US" dirty="0">
                <a:sym typeface="Wingdings"/>
              </a:rPr>
              <a:t>  </a:t>
            </a:r>
            <a:r>
              <a:rPr lang="en-US" b="1" dirty="0">
                <a:solidFill>
                  <a:schemeClr val="accent2"/>
                </a:solidFill>
                <a:sym typeface="Wingdings"/>
              </a:rPr>
              <a:t>MILD-FEVER</a:t>
            </a:r>
            <a:r>
              <a:rPr lang="en-US" b="1" dirty="0">
                <a:sym typeface="Wingdings"/>
              </a:rPr>
              <a:t> </a:t>
            </a:r>
          </a:p>
          <a:p>
            <a:pPr lvl="1"/>
            <a:r>
              <a:rPr lang="en-US" dirty="0">
                <a:sym typeface="Wingdings"/>
              </a:rPr>
              <a:t>If </a:t>
            </a:r>
            <a:r>
              <a:rPr lang="en-US" b="1" dirty="0">
                <a:sym typeface="Wingdings"/>
              </a:rPr>
              <a:t>TEMP &lt; 102.0 </a:t>
            </a:r>
            <a:r>
              <a:rPr lang="en-US" dirty="0">
                <a:sym typeface="Wingdings"/>
              </a:rPr>
              <a:t> </a:t>
            </a:r>
            <a:r>
              <a:rPr lang="en-US" b="1" dirty="0">
                <a:solidFill>
                  <a:srgbClr val="FF00FF"/>
                </a:solidFill>
                <a:sym typeface="Wingdings"/>
              </a:rPr>
              <a:t>MEDIUM-FEVER</a:t>
            </a:r>
          </a:p>
          <a:p>
            <a:pPr lvl="1"/>
            <a:r>
              <a:rPr lang="en-US" dirty="0">
                <a:sym typeface="Wingdings"/>
              </a:rPr>
              <a:t>If </a:t>
            </a:r>
            <a:r>
              <a:rPr lang="en-US" b="1" dirty="0">
                <a:sym typeface="Wingdings"/>
              </a:rPr>
              <a:t>TEMP &gt; 104.0 </a:t>
            </a:r>
            <a:r>
              <a:rPr lang="en-US" dirty="0">
                <a:sym typeface="Wingdings"/>
              </a:rPr>
              <a:t> </a:t>
            </a:r>
            <a:r>
              <a:rPr lang="en-US" b="1" dirty="0">
                <a:solidFill>
                  <a:srgbClr val="FF0000"/>
                </a:solidFill>
                <a:sym typeface="Wingdings"/>
              </a:rPr>
              <a:t>HIGH-FEVER</a:t>
            </a:r>
          </a:p>
        </p:txBody>
      </p:sp>
      <p:pic>
        <p:nvPicPr>
          <p:cNvPr id="7" name="Picture 6" descr="Screen Shot 2014-10-06 at 6.46.37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06"/>
          <a:stretch/>
        </p:blipFill>
        <p:spPr>
          <a:xfrm>
            <a:off x="7075714" y="862599"/>
            <a:ext cx="4835172" cy="5494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931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1" y="209456"/>
            <a:ext cx="8913813" cy="914400"/>
          </a:xfrm>
        </p:spPr>
        <p:txBody>
          <a:bodyPr/>
          <a:lstStyle/>
          <a:p>
            <a:r>
              <a:rPr lang="en-US" dirty="0"/>
              <a:t>Obesity Classifier</a:t>
            </a:r>
          </a:p>
        </p:txBody>
      </p:sp>
      <p:pic>
        <p:nvPicPr>
          <p:cNvPr id="5" name="Picture 4" descr="Screen Shot 2014-10-06 at 6.41.4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453" y="1240147"/>
            <a:ext cx="7027567" cy="556999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247632" y="2983143"/>
            <a:ext cx="802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Height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222189" y="3936055"/>
            <a:ext cx="8555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Weight</a:t>
            </a:r>
          </a:p>
        </p:txBody>
      </p:sp>
      <p:sp>
        <p:nvSpPr>
          <p:cNvPr id="4" name="Rounded Rectangle 3"/>
          <p:cNvSpPr/>
          <p:nvPr/>
        </p:nvSpPr>
        <p:spPr>
          <a:xfrm rot="16200000">
            <a:off x="7901899" y="3267747"/>
            <a:ext cx="1631576" cy="8157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Feature Engineering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321427" y="3490974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BMI</a:t>
            </a:r>
          </a:p>
        </p:txBody>
      </p:sp>
      <p:sp>
        <p:nvSpPr>
          <p:cNvPr id="8" name="Triangle 7"/>
          <p:cNvSpPr/>
          <p:nvPr/>
        </p:nvSpPr>
        <p:spPr>
          <a:xfrm rot="5400000">
            <a:off x="9712988" y="3261016"/>
            <a:ext cx="1631575" cy="84805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Model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162928" y="3346160"/>
            <a:ext cx="8980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Obesity</a:t>
            </a:r>
          </a:p>
          <a:p>
            <a:r>
              <a:rPr lang="en-US" dirty="0"/>
              <a:t>Level</a:t>
            </a:r>
          </a:p>
        </p:txBody>
      </p:sp>
      <p:cxnSp>
        <p:nvCxnSpPr>
          <p:cNvPr id="11" name="Straight Arrow Connector 10"/>
          <p:cNvCxnSpPr>
            <a:stCxn id="3" idx="3"/>
          </p:cNvCxnSpPr>
          <p:nvPr/>
        </p:nvCxnSpPr>
        <p:spPr>
          <a:xfrm flipV="1">
            <a:off x="8050609" y="3164652"/>
            <a:ext cx="259183" cy="31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8037829" y="4117564"/>
            <a:ext cx="259183" cy="31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9062244" y="3675640"/>
            <a:ext cx="259183" cy="31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9842731" y="3672483"/>
            <a:ext cx="259183" cy="31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10937222" y="3669326"/>
            <a:ext cx="259183" cy="31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7864305" y="5208605"/>
            <a:ext cx="3478822" cy="8198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Engineered </a:t>
            </a:r>
            <a:r>
              <a:rPr lang="en-US" sz="2400">
                <a:solidFill>
                  <a:srgbClr val="FF0000"/>
                </a:solidFill>
              </a:rPr>
              <a:t>Feature based on Domain Knowledge</a:t>
            </a:r>
          </a:p>
        </p:txBody>
      </p:sp>
      <p:cxnSp>
        <p:nvCxnSpPr>
          <p:cNvPr id="19" name="Straight Arrow Connector 18"/>
          <p:cNvCxnSpPr>
            <a:stCxn id="17" idx="0"/>
            <a:endCxn id="7" idx="2"/>
          </p:cNvCxnSpPr>
          <p:nvPr/>
        </p:nvCxnSpPr>
        <p:spPr>
          <a:xfrm flipV="1">
            <a:off x="9603716" y="3860306"/>
            <a:ext cx="0" cy="13482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7349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4" grpId="0" animBg="1"/>
      <p:bldP spid="7" grpId="0"/>
      <p:bldP spid="8" grpId="0" animBg="1"/>
      <p:bldP spid="9" grpId="0"/>
      <p:bldP spid="1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1" y="209456"/>
            <a:ext cx="8913813" cy="914400"/>
          </a:xfrm>
        </p:spPr>
        <p:txBody>
          <a:bodyPr/>
          <a:lstStyle/>
          <a:p>
            <a:r>
              <a:rPr lang="en-US" dirty="0"/>
              <a:t>Elements Classifier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514" y="1259139"/>
            <a:ext cx="11364685" cy="5424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331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>
                <a:lumMod val="0"/>
                <a:lumOff val="100000"/>
              </a:schemeClr>
            </a:gs>
            <a:gs pos="35000">
              <a:schemeClr val="accent4">
                <a:lumMod val="0"/>
                <a:lumOff val="100000"/>
              </a:schemeClr>
            </a:gs>
            <a:gs pos="100000">
              <a:schemeClr val="accent4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600" dirty="0"/>
              <a:t>Decision Trees</a:t>
            </a:r>
            <a:br>
              <a:rPr lang="en-US" sz="6600" dirty="0"/>
            </a:br>
            <a:r>
              <a:rPr lang="en-US" sz="6600" dirty="0"/>
              <a:t>Learning Rules from Data</a:t>
            </a:r>
            <a:endParaRPr lang="en-US" sz="7200" b="1" dirty="0"/>
          </a:p>
        </p:txBody>
      </p:sp>
    </p:spTree>
    <p:extLst>
      <p:ext uri="{BB962C8B-B14F-4D97-AF65-F5344CB8AC3E}">
        <p14:creationId xmlns:p14="http://schemas.microsoft.com/office/powerpoint/2010/main" val="18355883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1" y="209456"/>
            <a:ext cx="8913813" cy="914400"/>
          </a:xfrm>
        </p:spPr>
        <p:txBody>
          <a:bodyPr/>
          <a:lstStyle/>
          <a:p>
            <a:r>
              <a:rPr lang="en-US" dirty="0"/>
              <a:t>“Toy” Dataset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/>
          </p:nvPr>
        </p:nvGraphicFramePr>
        <p:xfrm>
          <a:off x="2486228" y="2610985"/>
          <a:ext cx="6574001" cy="3780110"/>
        </p:xfrm>
        <a:graphic>
          <a:graphicData uri="http://schemas.openxmlformats.org/drawingml/2006/table">
            <a:tbl>
              <a:tblPr/>
              <a:tblGrid>
                <a:gridCol w="15170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642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642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642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6423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801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entury Gothic"/>
                        </a:rPr>
                        <a:t>#EXAMPLES</a:t>
                      </a:r>
                    </a:p>
                  </a:txBody>
                  <a:tcPr marL="10361" marR="10361" marT="1036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>
                          <a:solidFill>
                            <a:srgbClr val="FFFFFF"/>
                          </a:solidFill>
                          <a:effectLst/>
                          <a:latin typeface="Century Gothic"/>
                        </a:rPr>
                        <a:t>COLOR</a:t>
                      </a:r>
                    </a:p>
                  </a:txBody>
                  <a:tcPr marL="10361" marR="10361" marT="1036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>
                          <a:solidFill>
                            <a:srgbClr val="FFFFFF"/>
                          </a:solidFill>
                          <a:effectLst/>
                          <a:latin typeface="Century Gothic"/>
                        </a:rPr>
                        <a:t>SHAPE</a:t>
                      </a:r>
                    </a:p>
                  </a:txBody>
                  <a:tcPr marL="10361" marR="10361" marT="1036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entury Gothic"/>
                        </a:rPr>
                        <a:t>LIKE = Y</a:t>
                      </a:r>
                    </a:p>
                  </a:txBody>
                  <a:tcPr marL="10361" marR="10361" marT="1036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entury Gothic"/>
                        </a:rPr>
                        <a:t>LIKE = N</a:t>
                      </a:r>
                    </a:p>
                  </a:txBody>
                  <a:tcPr marL="10361" marR="10361" marT="1036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8011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30</a:t>
                      </a:r>
                    </a:p>
                  </a:txBody>
                  <a:tcPr marL="10361" marR="10361" marT="1036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/>
                        </a:rPr>
                        <a:t>Red</a:t>
                      </a:r>
                    </a:p>
                  </a:txBody>
                  <a:tcPr marL="10361" marR="10361" marT="1036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/>
                        </a:rPr>
                        <a:t>Square</a:t>
                      </a:r>
                    </a:p>
                  </a:txBody>
                  <a:tcPr marL="10361" marR="10361" marT="1036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15</a:t>
                      </a:r>
                    </a:p>
                  </a:txBody>
                  <a:tcPr marL="10361" marR="10361" marT="1036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/>
                        </a:rPr>
                        <a:t>15</a:t>
                      </a:r>
                    </a:p>
                  </a:txBody>
                  <a:tcPr marL="10361" marR="10361" marT="1036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78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8011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10</a:t>
                      </a:r>
                    </a:p>
                  </a:txBody>
                  <a:tcPr marL="10361" marR="10361" marT="1036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/>
                        </a:rPr>
                        <a:t>Red</a:t>
                      </a:r>
                    </a:p>
                  </a:txBody>
                  <a:tcPr marL="10361" marR="10361" marT="1036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/>
                        </a:rPr>
                        <a:t>Circle</a:t>
                      </a:r>
                    </a:p>
                  </a:txBody>
                  <a:tcPr marL="10361" marR="10361" marT="1036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 marL="10361" marR="10361" marT="1036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/>
                        </a:rPr>
                        <a:t>10</a:t>
                      </a:r>
                    </a:p>
                  </a:txBody>
                  <a:tcPr marL="10361" marR="10361" marT="1036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78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8011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20</a:t>
                      </a:r>
                    </a:p>
                  </a:txBody>
                  <a:tcPr marL="10361" marR="10361" marT="1036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/>
                        </a:rPr>
                        <a:t>Red</a:t>
                      </a:r>
                    </a:p>
                  </a:txBody>
                  <a:tcPr marL="10361" marR="10361" marT="1036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/>
                        </a:rPr>
                        <a:t>Triangle</a:t>
                      </a:r>
                    </a:p>
                  </a:txBody>
                  <a:tcPr marL="10361" marR="10361" marT="1036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15</a:t>
                      </a:r>
                    </a:p>
                  </a:txBody>
                  <a:tcPr marL="10361" marR="10361" marT="1036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/>
                        </a:rPr>
                        <a:t>5</a:t>
                      </a:r>
                    </a:p>
                  </a:txBody>
                  <a:tcPr marL="10361" marR="10361" marT="1036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78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8011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10</a:t>
                      </a:r>
                    </a:p>
                  </a:txBody>
                  <a:tcPr marL="10361" marR="10361" marT="1036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/>
                        </a:rPr>
                        <a:t>Green</a:t>
                      </a:r>
                    </a:p>
                  </a:txBody>
                  <a:tcPr marL="10361" marR="10361" marT="1036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/>
                        </a:rPr>
                        <a:t>Square</a:t>
                      </a:r>
                    </a:p>
                  </a:txBody>
                  <a:tcPr marL="10361" marR="10361" marT="1036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10</a:t>
                      </a:r>
                    </a:p>
                  </a:txBody>
                  <a:tcPr marL="10361" marR="10361" marT="1036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/>
                        </a:rPr>
                        <a:t>0</a:t>
                      </a:r>
                    </a:p>
                  </a:txBody>
                  <a:tcPr marL="10361" marR="10361" marT="1036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78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8011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30</a:t>
                      </a:r>
                    </a:p>
                  </a:txBody>
                  <a:tcPr marL="10361" marR="10361" marT="1036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/>
                        </a:rPr>
                        <a:t>Green</a:t>
                      </a:r>
                    </a:p>
                  </a:txBody>
                  <a:tcPr marL="10361" marR="10361" marT="1036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/>
                        </a:rPr>
                        <a:t>Circle</a:t>
                      </a:r>
                    </a:p>
                  </a:txBody>
                  <a:tcPr marL="10361" marR="10361" marT="1036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20</a:t>
                      </a:r>
                    </a:p>
                  </a:txBody>
                  <a:tcPr marL="10361" marR="10361" marT="1036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/>
                        </a:rPr>
                        <a:t>10</a:t>
                      </a:r>
                    </a:p>
                  </a:txBody>
                  <a:tcPr marL="10361" marR="10361" marT="1036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78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8011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10</a:t>
                      </a:r>
                    </a:p>
                  </a:txBody>
                  <a:tcPr marL="10361" marR="10361" marT="1036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/>
                        </a:rPr>
                        <a:t>Green</a:t>
                      </a:r>
                    </a:p>
                  </a:txBody>
                  <a:tcPr marL="10361" marR="10361" marT="1036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/>
                        </a:rPr>
                        <a:t>Triangle</a:t>
                      </a:r>
                    </a:p>
                  </a:txBody>
                  <a:tcPr marL="10361" marR="10361" marT="1036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5</a:t>
                      </a:r>
                    </a:p>
                  </a:txBody>
                  <a:tcPr marL="10361" marR="10361" marT="1036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/>
                        </a:rPr>
                        <a:t>5</a:t>
                      </a:r>
                    </a:p>
                  </a:txBody>
                  <a:tcPr marL="10361" marR="10361" marT="1036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78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8011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20</a:t>
                      </a:r>
                    </a:p>
                  </a:txBody>
                  <a:tcPr marL="10361" marR="10361" marT="1036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/>
                        </a:rPr>
                        <a:t>Blue</a:t>
                      </a:r>
                    </a:p>
                  </a:txBody>
                  <a:tcPr marL="10361" marR="10361" marT="1036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/>
                        </a:rPr>
                        <a:t>Square</a:t>
                      </a:r>
                    </a:p>
                  </a:txBody>
                  <a:tcPr marL="10361" marR="10361" marT="1036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5</a:t>
                      </a:r>
                    </a:p>
                  </a:txBody>
                  <a:tcPr marL="10361" marR="10361" marT="1036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/>
                        </a:rPr>
                        <a:t>15</a:t>
                      </a:r>
                    </a:p>
                  </a:txBody>
                  <a:tcPr marL="10361" marR="10361" marT="1036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78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8011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20</a:t>
                      </a:r>
                    </a:p>
                  </a:txBody>
                  <a:tcPr marL="10361" marR="10361" marT="1036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/>
                        </a:rPr>
                        <a:t>Blue</a:t>
                      </a:r>
                    </a:p>
                  </a:txBody>
                  <a:tcPr marL="10361" marR="10361" marT="1036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/>
                        </a:rPr>
                        <a:t>Circle</a:t>
                      </a:r>
                    </a:p>
                  </a:txBody>
                  <a:tcPr marL="10361" marR="10361" marT="1036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15</a:t>
                      </a:r>
                    </a:p>
                  </a:txBody>
                  <a:tcPr marL="10361" marR="10361" marT="1036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/>
                        </a:rPr>
                        <a:t>5</a:t>
                      </a:r>
                    </a:p>
                  </a:txBody>
                  <a:tcPr marL="10361" marR="10361" marT="1036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78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8011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30</a:t>
                      </a:r>
                    </a:p>
                  </a:txBody>
                  <a:tcPr marL="10361" marR="10361" marT="1036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/>
                        </a:rPr>
                        <a:t>Blue</a:t>
                      </a:r>
                    </a:p>
                  </a:txBody>
                  <a:tcPr marL="10361" marR="10361" marT="1036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/>
                        </a:rPr>
                        <a:t>Triangle</a:t>
                      </a:r>
                    </a:p>
                  </a:txBody>
                  <a:tcPr marL="10361" marR="10361" marT="1036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30</a:t>
                      </a:r>
                    </a:p>
                  </a:txBody>
                  <a:tcPr marL="10361" marR="10361" marT="1036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/>
                        </a:rPr>
                        <a:t>0</a:t>
                      </a:r>
                    </a:p>
                  </a:txBody>
                  <a:tcPr marL="10361" marR="10361" marT="1036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78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1524001" y="1123856"/>
            <a:ext cx="761540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Consider a dataset of toys given by three attributes:</a:t>
            </a:r>
          </a:p>
          <a:p>
            <a:pPr marL="285750" indent="-285750">
              <a:buFont typeface="Arial"/>
              <a:buChar char="•"/>
            </a:pPr>
            <a:r>
              <a:rPr lang="en-US" b="1" dirty="0"/>
              <a:t>COLOR</a:t>
            </a:r>
            <a:r>
              <a:rPr lang="en-US" dirty="0"/>
              <a:t> = {Red, Green, Blue}, </a:t>
            </a:r>
          </a:p>
          <a:p>
            <a:pPr marL="285750" indent="-285750">
              <a:buFont typeface="Arial"/>
              <a:buChar char="•"/>
            </a:pPr>
            <a:r>
              <a:rPr lang="en-US" b="1" dirty="0"/>
              <a:t>SHAPE</a:t>
            </a:r>
            <a:r>
              <a:rPr lang="en-US" dirty="0"/>
              <a:t> = {Square, Circle, Triangle}, and</a:t>
            </a:r>
          </a:p>
          <a:p>
            <a:pPr marL="285750" indent="-285750">
              <a:buFont typeface="Arial"/>
              <a:buChar char="•"/>
            </a:pPr>
            <a:r>
              <a:rPr lang="en-US" b="1" dirty="0"/>
              <a:t>LIKE</a:t>
            </a:r>
            <a:r>
              <a:rPr lang="en-US" dirty="0"/>
              <a:t> = {Yes, No} of whether a kid likes the toy or not.</a:t>
            </a:r>
          </a:p>
        </p:txBody>
      </p:sp>
    </p:spTree>
    <p:extLst>
      <p:ext uri="{BB962C8B-B14F-4D97-AF65-F5344CB8AC3E}">
        <p14:creationId xmlns:p14="http://schemas.microsoft.com/office/powerpoint/2010/main" val="11050341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1" y="209456"/>
            <a:ext cx="8913813" cy="914400"/>
          </a:xfrm>
        </p:spPr>
        <p:txBody>
          <a:bodyPr>
            <a:normAutofit/>
          </a:bodyPr>
          <a:lstStyle/>
          <a:p>
            <a:r>
              <a:rPr lang="en-US" dirty="0"/>
              <a:t>Partitioning the Categorical Space?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3893744" y="3883210"/>
          <a:ext cx="4688370" cy="2802600"/>
        </p:xfrm>
        <a:graphic>
          <a:graphicData uri="http://schemas.openxmlformats.org/drawingml/2006/table">
            <a:tbl>
              <a:tblPr/>
              <a:tblGrid>
                <a:gridCol w="936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93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76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3767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3767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92384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COLOR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338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Red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Blue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Green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7572">
                <a:tc rowSpan="3">
                  <a:txBody>
                    <a:bodyPr/>
                    <a:lstStyle/>
                    <a:p>
                      <a:pPr algn="r" fontAlgn="ctr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SHAPE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CE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Circle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9757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Square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9757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Triangle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12577" t="7509" r="7133" b="11906"/>
          <a:stretch/>
        </p:blipFill>
        <p:spPr>
          <a:xfrm>
            <a:off x="1549458" y="1142036"/>
            <a:ext cx="3551591" cy="2581571"/>
          </a:xfrm>
          <a:prstGeom prst="rect">
            <a:avLst/>
          </a:prstGeom>
        </p:spPr>
      </p:pic>
      <p:pic>
        <p:nvPicPr>
          <p:cNvPr id="3" name="Picture 2" descr="Screen Shot 2015-05-11 at 7.47.32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7077" y="1104900"/>
            <a:ext cx="3530066" cy="2706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951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1" y="209456"/>
            <a:ext cx="8913813" cy="914400"/>
          </a:xfrm>
        </p:spPr>
        <p:txBody>
          <a:bodyPr/>
          <a:lstStyle/>
          <a:p>
            <a:r>
              <a:rPr lang="en-US" dirty="0"/>
              <a:t>Joint and Marginal Probability</a:t>
            </a:r>
          </a:p>
        </p:txBody>
      </p:sp>
      <p:graphicFrame>
        <p:nvGraphicFramePr>
          <p:cNvPr id="20" name="Table 19"/>
          <p:cNvGraphicFramePr>
            <a:graphicFrameLocks noGrp="1"/>
          </p:cNvGraphicFramePr>
          <p:nvPr>
            <p:extLst/>
          </p:nvPr>
        </p:nvGraphicFramePr>
        <p:xfrm>
          <a:off x="1524000" y="1140070"/>
          <a:ext cx="5336766" cy="3061681"/>
        </p:xfrm>
        <a:graphic>
          <a:graphicData uri="http://schemas.openxmlformats.org/drawingml/2006/table">
            <a:tbl>
              <a:tblPr/>
              <a:tblGrid>
                <a:gridCol w="7990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98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94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8946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8946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8946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66368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COLOR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3741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Red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Blue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Green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TOTAL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1322">
                <a:tc rowSpan="3">
                  <a:txBody>
                    <a:bodyPr/>
                    <a:lstStyle/>
                    <a:p>
                      <a:pPr algn="r" fontAlgn="ctr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SHAPE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CE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Circle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10 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30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60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59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5132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Square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30 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60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59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5132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Triangle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20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30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60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59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3847">
                <a:tc>
                  <a:txBody>
                    <a:bodyPr/>
                    <a:lstStyle/>
                    <a:p>
                      <a:pPr algn="r" fontAlgn="ctr"/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CE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TOTAL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60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70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50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180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4" name="Object 3"/>
          <p:cNvGraphicFramePr>
            <a:graphicFrameLocks noChangeAspect="1"/>
          </p:cNvGraphicFramePr>
          <p:nvPr>
            <p:extLst/>
          </p:nvPr>
        </p:nvGraphicFramePr>
        <p:xfrm>
          <a:off x="7013048" y="1872482"/>
          <a:ext cx="2615036" cy="18834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70" name="Equation" r:id="rId3" imgW="1028700" imgH="723900" progId="Equation.DSMT4">
                  <p:embed/>
                </p:oleObj>
              </mc:Choice>
              <mc:Fallback>
                <p:oleObj name="Equation" r:id="rId3" imgW="1028700" imgH="7239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013048" y="1872482"/>
                        <a:ext cx="2615036" cy="188340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23"/>
          <p:cNvGraphicFramePr>
            <a:graphicFrameLocks noChangeAspect="1"/>
          </p:cNvGraphicFramePr>
          <p:nvPr>
            <p:extLst/>
          </p:nvPr>
        </p:nvGraphicFramePr>
        <p:xfrm>
          <a:off x="3602038" y="4403726"/>
          <a:ext cx="2292350" cy="1882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71" name="Equation" r:id="rId5" imgW="901700" imgH="723900" progId="Equation.DSMT4">
                  <p:embed/>
                </p:oleObj>
              </mc:Choice>
              <mc:Fallback>
                <p:oleObj name="Equation" r:id="rId5" imgW="901700" imgH="7239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602038" y="4403726"/>
                        <a:ext cx="2292350" cy="18827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ct 24"/>
          <p:cNvGraphicFramePr>
            <a:graphicFrameLocks noChangeAspect="1"/>
          </p:cNvGraphicFramePr>
          <p:nvPr>
            <p:extLst/>
          </p:nvPr>
        </p:nvGraphicFramePr>
        <p:xfrm>
          <a:off x="6781547" y="4403726"/>
          <a:ext cx="3552825" cy="1882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72" name="Equation" r:id="rId7" imgW="1397000" imgH="723900" progId="Equation.DSMT4">
                  <p:embed/>
                </p:oleObj>
              </mc:Choice>
              <mc:Fallback>
                <p:oleObj name="Equation" r:id="rId7" imgW="1397000" imgH="7239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781547" y="4403726"/>
                        <a:ext cx="3552825" cy="18827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288182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>
                <a:lumMod val="0"/>
                <a:lumOff val="100000"/>
              </a:schemeClr>
            </a:gs>
            <a:gs pos="35000">
              <a:schemeClr val="accent4">
                <a:lumMod val="0"/>
                <a:lumOff val="100000"/>
              </a:schemeClr>
            </a:gs>
            <a:gs pos="100000">
              <a:schemeClr val="accent4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600" b="1" dirty="0"/>
              <a:t>Clustering vs. Classification</a:t>
            </a:r>
            <a:endParaRPr lang="en-US" sz="72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5117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1" y="209456"/>
            <a:ext cx="8913813" cy="914400"/>
          </a:xfrm>
        </p:spPr>
        <p:txBody>
          <a:bodyPr/>
          <a:lstStyle/>
          <a:p>
            <a:r>
              <a:rPr lang="en-US" dirty="0"/>
              <a:t>Conditional Probability</a:t>
            </a:r>
          </a:p>
        </p:txBody>
      </p:sp>
      <p:graphicFrame>
        <p:nvGraphicFramePr>
          <p:cNvPr id="20" name="Table 19"/>
          <p:cNvGraphicFramePr>
            <a:graphicFrameLocks noGrp="1"/>
          </p:cNvGraphicFramePr>
          <p:nvPr>
            <p:extLst/>
          </p:nvPr>
        </p:nvGraphicFramePr>
        <p:xfrm>
          <a:off x="1524000" y="1140070"/>
          <a:ext cx="5336766" cy="3061681"/>
        </p:xfrm>
        <a:graphic>
          <a:graphicData uri="http://schemas.openxmlformats.org/drawingml/2006/table">
            <a:tbl>
              <a:tblPr/>
              <a:tblGrid>
                <a:gridCol w="7990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98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94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8946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8946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8946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66368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COLOR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3741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Red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Blue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Green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TOTAL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1322">
                <a:tc rowSpan="3">
                  <a:txBody>
                    <a:bodyPr/>
                    <a:lstStyle/>
                    <a:p>
                      <a:pPr algn="r" fontAlgn="ctr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SHAPE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CE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Circle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10 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AE5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30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60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59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5132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Square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30 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AE5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60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59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5132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Triangle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20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30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AE5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60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59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3847">
                <a:tc>
                  <a:txBody>
                    <a:bodyPr/>
                    <a:lstStyle/>
                    <a:p>
                      <a:pPr algn="r" fontAlgn="ctr"/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CE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TOTAL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60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70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50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180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25" name="Object 24"/>
          <p:cNvGraphicFramePr>
            <a:graphicFrameLocks noChangeAspect="1"/>
          </p:cNvGraphicFramePr>
          <p:nvPr>
            <p:extLst/>
          </p:nvPr>
        </p:nvGraphicFramePr>
        <p:xfrm>
          <a:off x="1873361" y="4376594"/>
          <a:ext cx="3424237" cy="2081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60" name="Equation" r:id="rId3" imgW="1346200" imgH="800100" progId="Equation.DSMT4">
                  <p:embed/>
                </p:oleObj>
              </mc:Choice>
              <mc:Fallback>
                <p:oleObj name="Equation" r:id="rId3" imgW="1346200" imgH="8001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873361" y="4376594"/>
                        <a:ext cx="3424237" cy="20812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7013577" y="1401331"/>
          <a:ext cx="3424237" cy="2081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61" name="Equation" r:id="rId5" imgW="1346200" imgH="800100" progId="Equation.DSMT4">
                  <p:embed/>
                </p:oleObj>
              </mc:Choice>
              <mc:Fallback>
                <p:oleObj name="Equation" r:id="rId5" imgW="1346200" imgH="8001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013577" y="1401331"/>
                        <a:ext cx="3424237" cy="20812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Oval 4"/>
          <p:cNvSpPr/>
          <p:nvPr/>
        </p:nvSpPr>
        <p:spPr>
          <a:xfrm>
            <a:off x="6166664" y="4445206"/>
            <a:ext cx="2601966" cy="1528185"/>
          </a:xfrm>
          <a:prstGeom prst="ellipse">
            <a:avLst/>
          </a:prstGeom>
          <a:solidFill>
            <a:schemeClr val="accent1">
              <a:shade val="80000"/>
              <a:alpha val="5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7690230" y="4445206"/>
            <a:ext cx="2601966" cy="1528185"/>
          </a:xfrm>
          <a:prstGeom prst="ellipse">
            <a:avLst/>
          </a:prstGeom>
          <a:solidFill>
            <a:schemeClr val="accent2">
              <a:shade val="80000"/>
              <a:alpha val="39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986684" y="5047869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20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860124" y="5047869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60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066007" y="4940251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70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351870" y="5971406"/>
            <a:ext cx="1700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SHAPE = Square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594770" y="5973390"/>
            <a:ext cx="1485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COLOR = Blue</a:t>
            </a:r>
          </a:p>
        </p:txBody>
      </p:sp>
    </p:spTree>
    <p:extLst>
      <p:ext uri="{BB962C8B-B14F-4D97-AF65-F5344CB8AC3E}">
        <p14:creationId xmlns:p14="http://schemas.microsoft.com/office/powerpoint/2010/main" val="13697630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1" y="209456"/>
            <a:ext cx="8913813" cy="914400"/>
          </a:xfrm>
        </p:spPr>
        <p:txBody>
          <a:bodyPr>
            <a:normAutofit/>
          </a:bodyPr>
          <a:lstStyle/>
          <a:p>
            <a:r>
              <a:rPr lang="en-US" dirty="0"/>
              <a:t>Conditional Probability Distribution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1524000" y="1140070"/>
          <a:ext cx="5336766" cy="3061681"/>
        </p:xfrm>
        <a:graphic>
          <a:graphicData uri="http://schemas.openxmlformats.org/drawingml/2006/table">
            <a:tbl>
              <a:tblPr/>
              <a:tblGrid>
                <a:gridCol w="7990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98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94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8946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8946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8946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66368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COLOR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3741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Red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Blue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Green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TOTAL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1322">
                <a:tc rowSpan="3">
                  <a:txBody>
                    <a:bodyPr/>
                    <a:lstStyle/>
                    <a:p>
                      <a:pPr algn="r" fontAlgn="ctr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SHAPE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CE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Circle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10 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AE5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30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60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59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5132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Square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30 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AE5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60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59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5132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Triangle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20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30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AE5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60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59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3847">
                <a:tc>
                  <a:txBody>
                    <a:bodyPr/>
                    <a:lstStyle/>
                    <a:p>
                      <a:pPr algn="r" fontAlgn="ctr"/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CE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TOTAL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60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70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50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180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/>
          </p:nvPr>
        </p:nvGraphicFramePr>
        <p:xfrm>
          <a:off x="1982581" y="4541078"/>
          <a:ext cx="6149975" cy="496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52" name="Equation" r:id="rId3" imgW="3213100" imgH="254000" progId="Equation.DSMT4">
                  <p:embed/>
                </p:oleObj>
              </mc:Choice>
              <mc:Fallback>
                <p:oleObj name="Equation" r:id="rId3" imgW="3213100" imgH="2540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982581" y="4541078"/>
                        <a:ext cx="6149975" cy="4968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1982581" y="5611002"/>
          <a:ext cx="7000875" cy="49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53" name="Equation" r:id="rId5" imgW="3657600" imgH="254000" progId="Equation.DSMT4">
                  <p:embed/>
                </p:oleObj>
              </mc:Choice>
              <mc:Fallback>
                <p:oleObj name="Equation" r:id="rId5" imgW="3657600" imgH="2540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982581" y="5611002"/>
                        <a:ext cx="7000875" cy="498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2055605" y="6109476"/>
          <a:ext cx="6927850" cy="496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54" name="Equation" r:id="rId7" imgW="3619500" imgH="254000" progId="Equation.DSMT4">
                  <p:embed/>
                </p:oleObj>
              </mc:Choice>
              <mc:Fallback>
                <p:oleObj name="Equation" r:id="rId7" imgW="3619500" imgH="2540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055605" y="6109476"/>
                        <a:ext cx="6927850" cy="4968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/>
          </p:nvPr>
        </p:nvGraphicFramePr>
        <p:xfrm>
          <a:off x="1982580" y="5099275"/>
          <a:ext cx="6927850" cy="49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55" name="Equation" r:id="rId9" imgW="3619500" imgH="254000" progId="Equation.DSMT4">
                  <p:embed/>
                </p:oleObj>
              </mc:Choice>
              <mc:Fallback>
                <p:oleObj name="Equation" r:id="rId9" imgW="3619500" imgH="2540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982580" y="5099275"/>
                        <a:ext cx="6927850" cy="498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830871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1" y="209456"/>
            <a:ext cx="8913813" cy="914400"/>
          </a:xfrm>
        </p:spPr>
        <p:txBody>
          <a:bodyPr>
            <a:normAutofit/>
          </a:bodyPr>
          <a:lstStyle/>
          <a:p>
            <a:r>
              <a:rPr lang="en-US" dirty="0"/>
              <a:t>Class distribution of a region!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2547561" y="1365381"/>
          <a:ext cx="6920219" cy="3186202"/>
        </p:xfrm>
        <a:graphic>
          <a:graphicData uri="http://schemas.openxmlformats.org/drawingml/2006/table">
            <a:tbl>
              <a:tblPr/>
              <a:tblGrid>
                <a:gridCol w="8348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140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9283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9283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9283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9283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81268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COLOR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0413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Red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Blue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Green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TOTAL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7812">
                <a:tc rowSpan="3">
                  <a:txBody>
                    <a:bodyPr/>
                    <a:lstStyle/>
                    <a:p>
                      <a:pPr algn="r" fontAlgn="ctr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SHAPE 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CE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Circle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9C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0 / 10 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15 / 5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20 / 10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60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59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781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Square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9C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15 / 15 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5 / 15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10 / 0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60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59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7781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Triangle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9C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 15 / 5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30 / 0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5</a:t>
                      </a:r>
                      <a:r>
                        <a:rPr lang="en-US" sz="2000" b="1" i="0" u="none" strike="noStrike" baseline="0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 / 5</a:t>
                      </a:r>
                      <a:endParaRPr lang="en-US" sz="2000" b="1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60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59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1085">
                <a:tc>
                  <a:txBody>
                    <a:bodyPr/>
                    <a:lstStyle/>
                    <a:p>
                      <a:pPr algn="r" fontAlgn="ctr"/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CE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TOTAL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9C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60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70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50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180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/>
          </p:nvPr>
        </p:nvGraphicFramePr>
        <p:xfrm>
          <a:off x="3251931" y="4774723"/>
          <a:ext cx="5395913" cy="1042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74" name="Equation" r:id="rId3" imgW="2819400" imgH="533400" progId="Equation.DSMT4">
                  <p:embed/>
                </p:oleObj>
              </mc:Choice>
              <mc:Fallback>
                <p:oleObj name="Equation" r:id="rId3" imgW="2819400" imgH="533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251931" y="4774723"/>
                        <a:ext cx="5395913" cy="10429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785882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1" y="171030"/>
            <a:ext cx="8913813" cy="914400"/>
          </a:xfrm>
        </p:spPr>
        <p:txBody>
          <a:bodyPr/>
          <a:lstStyle/>
          <a:p>
            <a:r>
              <a:rPr lang="en-US" dirty="0"/>
              <a:t>Exponential Growth in Cells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019070" y="4713698"/>
            <a:ext cx="8229830" cy="1904850"/>
          </a:xfrm>
        </p:spPr>
        <p:txBody>
          <a:bodyPr/>
          <a:lstStyle/>
          <a:p>
            <a:r>
              <a:rPr lang="en-US" dirty="0"/>
              <a:t>Number of CELLS in this table = ??</a:t>
            </a:r>
          </a:p>
          <a:p>
            <a:r>
              <a:rPr lang="en-US" dirty="0"/>
              <a:t>As this grows, number of cells grows!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2547561" y="1365381"/>
          <a:ext cx="6920219" cy="3186202"/>
        </p:xfrm>
        <a:graphic>
          <a:graphicData uri="http://schemas.openxmlformats.org/drawingml/2006/table">
            <a:tbl>
              <a:tblPr/>
              <a:tblGrid>
                <a:gridCol w="8348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140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9283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9283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9283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9283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81268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COLOR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0413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Red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Blue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Green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TOTAL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7812">
                <a:tc rowSpan="3">
                  <a:txBody>
                    <a:bodyPr/>
                    <a:lstStyle/>
                    <a:p>
                      <a:pPr algn="r" fontAlgn="ctr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SHAPE 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CE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Circle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9C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0 / 10 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15 / 5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20 / 10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60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59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781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Square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9C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15 / 15 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5 / 15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10 / 0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60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59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7781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Triangle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9C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 15 / 5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30 / 0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5</a:t>
                      </a:r>
                      <a:r>
                        <a:rPr lang="en-US" sz="2000" b="1" i="0" u="none" strike="noStrike" baseline="0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 / 5</a:t>
                      </a:r>
                      <a:endParaRPr lang="en-US" sz="2000" b="1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60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59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1085">
                <a:tc>
                  <a:txBody>
                    <a:bodyPr/>
                    <a:lstStyle/>
                    <a:p>
                      <a:pPr algn="r" fontAlgn="ctr"/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CE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TOTAL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9C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60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70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50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180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3494462" y="5792757"/>
          <a:ext cx="5080000" cy="471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98" name="Equation" r:id="rId3" imgW="2654300" imgH="241300" progId="Equation.DSMT4">
                  <p:embed/>
                </p:oleObj>
              </mc:Choice>
              <mc:Fallback>
                <p:oleObj name="Equation" r:id="rId3" imgW="2654300" imgH="2413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494462" y="5792757"/>
                        <a:ext cx="5080000" cy="4714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037389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1" y="198338"/>
            <a:ext cx="8913813" cy="914400"/>
          </a:xfrm>
        </p:spPr>
        <p:txBody>
          <a:bodyPr/>
          <a:lstStyle/>
          <a:p>
            <a:r>
              <a:rPr lang="en-US" dirty="0"/>
              <a:t>Purity = </a:t>
            </a:r>
            <a:r>
              <a:rPr lang="en-US" b="1" dirty="0">
                <a:solidFill>
                  <a:srgbClr val="C00000"/>
                </a:solidFill>
              </a:rPr>
              <a:t>ACCURACY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3150849" y="1407672"/>
            <a:ext cx="1678934" cy="764094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000000"/>
                </a:solidFill>
              </a:rPr>
              <a:t>R(Cir, ?)</a:t>
            </a:r>
          </a:p>
          <a:p>
            <a:pPr algn="ctr"/>
            <a:r>
              <a:rPr lang="en-US" sz="2400" b="1" dirty="0">
                <a:solidFill>
                  <a:srgbClr val="008000"/>
                </a:solidFill>
              </a:rPr>
              <a:t>5 </a:t>
            </a:r>
            <a:r>
              <a:rPr lang="en-US" sz="2400" dirty="0">
                <a:solidFill>
                  <a:schemeClr val="tx1"/>
                </a:solidFill>
              </a:rPr>
              <a:t>/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FF0000"/>
                </a:solidFill>
              </a:rPr>
              <a:t>60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5068281" y="1407672"/>
            <a:ext cx="1678934" cy="764094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000000"/>
                </a:solidFill>
              </a:rPr>
              <a:t>R(</a:t>
            </a:r>
            <a:r>
              <a:rPr lang="en-US" sz="2400" b="1" dirty="0" err="1">
                <a:solidFill>
                  <a:srgbClr val="000000"/>
                </a:solidFill>
              </a:rPr>
              <a:t>Sqr</a:t>
            </a:r>
            <a:r>
              <a:rPr lang="en-US" sz="2400" b="1" dirty="0">
                <a:solidFill>
                  <a:srgbClr val="000000"/>
                </a:solidFill>
              </a:rPr>
              <a:t>, ?)</a:t>
            </a:r>
          </a:p>
          <a:p>
            <a:pPr algn="ctr"/>
            <a:r>
              <a:rPr lang="en-US" sz="2400" b="1" dirty="0">
                <a:solidFill>
                  <a:srgbClr val="008000"/>
                </a:solidFill>
              </a:rPr>
              <a:t>40 </a:t>
            </a:r>
            <a:r>
              <a:rPr lang="en-US" sz="2400" dirty="0">
                <a:solidFill>
                  <a:schemeClr val="tx1"/>
                </a:solidFill>
              </a:rPr>
              <a:t>/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FF0000"/>
                </a:solidFill>
              </a:rPr>
              <a:t>40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6985714" y="1407672"/>
            <a:ext cx="1678934" cy="764094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000000"/>
                </a:solidFill>
              </a:rPr>
              <a:t>R(Tri, ?)</a:t>
            </a:r>
          </a:p>
          <a:p>
            <a:pPr algn="ctr"/>
            <a:r>
              <a:rPr lang="en-US" sz="2400" b="1" dirty="0">
                <a:solidFill>
                  <a:srgbClr val="008000"/>
                </a:solidFill>
              </a:rPr>
              <a:t>60 </a:t>
            </a:r>
            <a:r>
              <a:rPr lang="en-US" sz="2400" dirty="0">
                <a:solidFill>
                  <a:schemeClr val="tx1"/>
                </a:solidFill>
              </a:rPr>
              <a:t>/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525807" y="2439078"/>
            <a:ext cx="1000903" cy="785616"/>
          </a:xfrm>
          <a:prstGeom prst="roundRect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5410953" y="2439078"/>
            <a:ext cx="1000903" cy="785616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7360673" y="2439078"/>
            <a:ext cx="1000903" cy="785616"/>
          </a:xfrm>
          <a:prstGeom prst="roundRect">
            <a:avLst/>
          </a:prstGeom>
          <a:solidFill>
            <a:srgbClr val="008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173390" y="3599647"/>
            <a:ext cx="14592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Accuracy = ??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160885" y="3603095"/>
            <a:ext cx="14592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Accuracy = ??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029998" y="3588467"/>
            <a:ext cx="14592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Accuracy = ??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075652" y="2708562"/>
            <a:ext cx="976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LABEL??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3525807" y="4480186"/>
            <a:ext cx="1000903" cy="785616"/>
          </a:xfrm>
          <a:prstGeom prst="roundRect">
            <a:avLst/>
          </a:prstGeom>
          <a:solidFill>
            <a:srgbClr val="008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>
            <a:off x="5410953" y="4480186"/>
            <a:ext cx="1000903" cy="785616"/>
          </a:xfrm>
          <a:prstGeom prst="roundRect">
            <a:avLst/>
          </a:prstGeom>
          <a:solidFill>
            <a:srgbClr val="008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7360673" y="4480186"/>
            <a:ext cx="1000903" cy="785616"/>
          </a:xfrm>
          <a:prstGeom prst="roundRect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3243453" y="5674793"/>
            <a:ext cx="1678934" cy="764094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000000"/>
                </a:solidFill>
              </a:rPr>
              <a:t>R(?, Red)</a:t>
            </a:r>
          </a:p>
          <a:p>
            <a:pPr algn="ctr"/>
            <a:r>
              <a:rPr lang="en-US" sz="2400" b="1" dirty="0">
                <a:solidFill>
                  <a:srgbClr val="008000"/>
                </a:solidFill>
              </a:rPr>
              <a:t>35 </a:t>
            </a:r>
            <a:r>
              <a:rPr lang="en-US" sz="2400" dirty="0">
                <a:solidFill>
                  <a:schemeClr val="tx1"/>
                </a:solidFill>
              </a:rPr>
              <a:t>/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FF0000"/>
                </a:solidFill>
              </a:rPr>
              <a:t>30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5160885" y="5674793"/>
            <a:ext cx="1678934" cy="764094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000000"/>
                </a:solidFill>
              </a:rPr>
              <a:t>R(?, </a:t>
            </a:r>
            <a:r>
              <a:rPr lang="en-US" sz="2400" b="1" dirty="0" err="1">
                <a:solidFill>
                  <a:srgbClr val="000000"/>
                </a:solidFill>
              </a:rPr>
              <a:t>Blu</a:t>
            </a:r>
            <a:r>
              <a:rPr lang="en-US" sz="2400" b="1" dirty="0">
                <a:solidFill>
                  <a:srgbClr val="000000"/>
                </a:solidFill>
              </a:rPr>
              <a:t>)</a:t>
            </a:r>
          </a:p>
          <a:p>
            <a:pPr algn="ctr"/>
            <a:r>
              <a:rPr lang="en-US" sz="2400" b="1" dirty="0">
                <a:solidFill>
                  <a:srgbClr val="008000"/>
                </a:solidFill>
              </a:rPr>
              <a:t>45</a:t>
            </a:r>
            <a:r>
              <a:rPr lang="en-US" sz="2400" dirty="0">
                <a:solidFill>
                  <a:schemeClr val="tx1"/>
                </a:solidFill>
              </a:rPr>
              <a:t>/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FF0000"/>
                </a:solidFill>
              </a:rPr>
              <a:t>35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7078318" y="5674793"/>
            <a:ext cx="1678934" cy="764094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000000"/>
                </a:solidFill>
              </a:rPr>
              <a:t>R(?, </a:t>
            </a:r>
            <a:r>
              <a:rPr lang="en-US" sz="2400" b="1" dirty="0" err="1">
                <a:solidFill>
                  <a:srgbClr val="000000"/>
                </a:solidFill>
              </a:rPr>
              <a:t>Gre</a:t>
            </a:r>
            <a:r>
              <a:rPr lang="en-US" sz="2400" b="1" dirty="0">
                <a:solidFill>
                  <a:srgbClr val="000000"/>
                </a:solidFill>
              </a:rPr>
              <a:t>)</a:t>
            </a:r>
          </a:p>
          <a:p>
            <a:pPr algn="ctr"/>
            <a:r>
              <a:rPr lang="en-US" sz="2400" b="1" dirty="0">
                <a:solidFill>
                  <a:srgbClr val="008000"/>
                </a:solidFill>
              </a:rPr>
              <a:t>25</a:t>
            </a:r>
            <a:r>
              <a:rPr lang="en-US" sz="2400" dirty="0">
                <a:solidFill>
                  <a:schemeClr val="tx1"/>
                </a:solidFill>
              </a:rPr>
              <a:t>/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FF0000"/>
                </a:solidFill>
              </a:rPr>
              <a:t>45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075652" y="4706622"/>
            <a:ext cx="976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LABEL??</a:t>
            </a:r>
          </a:p>
        </p:txBody>
      </p:sp>
    </p:spTree>
    <p:extLst>
      <p:ext uri="{BB962C8B-B14F-4D97-AF65-F5344CB8AC3E}">
        <p14:creationId xmlns:p14="http://schemas.microsoft.com/office/powerpoint/2010/main" val="1856182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/>
      <p:bldP spid="11" grpId="0"/>
      <p:bldP spid="12" grpId="0"/>
      <p:bldP spid="13" grpId="0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1" y="133765"/>
            <a:ext cx="8913813" cy="914400"/>
          </a:xfrm>
        </p:spPr>
        <p:txBody>
          <a:bodyPr/>
          <a:lstStyle/>
          <a:p>
            <a:r>
              <a:rPr lang="en-US" dirty="0"/>
              <a:t>Purity = </a:t>
            </a:r>
            <a:r>
              <a:rPr lang="en-US" b="1" dirty="0">
                <a:solidFill>
                  <a:srgbClr val="C00000"/>
                </a:solidFill>
              </a:rPr>
              <a:t>ACCURACY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79160" y="1232452"/>
            <a:ext cx="4348007" cy="5384248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110000"/>
              </a:lnSpc>
            </a:pPr>
            <a:r>
              <a:rPr lang="en-US" dirty="0"/>
              <a:t>Each </a:t>
            </a:r>
            <a:r>
              <a:rPr lang="en-US" b="1" dirty="0"/>
              <a:t>PARTITION</a:t>
            </a:r>
            <a:r>
              <a:rPr lang="en-US" dirty="0"/>
              <a:t> has data points from </a:t>
            </a:r>
            <a:r>
              <a:rPr lang="en-US" b="1" dirty="0"/>
              <a:t>EVERY</a:t>
            </a:r>
            <a:r>
              <a:rPr lang="en-US" dirty="0"/>
              <a:t> class.</a:t>
            </a:r>
          </a:p>
          <a:p>
            <a:pPr>
              <a:lnSpc>
                <a:spcPct val="110000"/>
              </a:lnSpc>
            </a:pPr>
            <a:r>
              <a:rPr lang="en-US" dirty="0"/>
              <a:t>Size of the </a:t>
            </a:r>
            <a:r>
              <a:rPr lang="en-US" b="1" dirty="0"/>
              <a:t>PARTITON</a:t>
            </a:r>
            <a:r>
              <a:rPr lang="en-US" dirty="0"/>
              <a:t> = total number of data points in it.</a:t>
            </a:r>
          </a:p>
          <a:p>
            <a:pPr>
              <a:lnSpc>
                <a:spcPct val="110000"/>
              </a:lnSpc>
            </a:pPr>
            <a:r>
              <a:rPr lang="en-US" dirty="0"/>
              <a:t>Each </a:t>
            </a:r>
            <a:r>
              <a:rPr lang="en-US" b="1" dirty="0"/>
              <a:t>PARTITION</a:t>
            </a:r>
            <a:r>
              <a:rPr lang="en-US" dirty="0"/>
              <a:t> has a </a:t>
            </a:r>
            <a:r>
              <a:rPr lang="en-US" b="1" dirty="0"/>
              <a:t>CLASS PROBABILTY DISTRIBUTION</a:t>
            </a:r>
            <a:r>
              <a:rPr lang="en-US" dirty="0"/>
              <a:t>.</a:t>
            </a:r>
          </a:p>
          <a:p>
            <a:pPr>
              <a:lnSpc>
                <a:spcPct val="110000"/>
              </a:lnSpc>
            </a:pPr>
            <a:r>
              <a:rPr lang="en-US" dirty="0"/>
              <a:t>Each </a:t>
            </a:r>
            <a:r>
              <a:rPr lang="en-US" b="1" dirty="0"/>
              <a:t>PARTITION</a:t>
            </a:r>
            <a:r>
              <a:rPr lang="en-US" dirty="0"/>
              <a:t> is assigned its </a:t>
            </a:r>
            <a:r>
              <a:rPr lang="en-US" b="1" dirty="0"/>
              <a:t>MAJORITY CLASS LABEL</a:t>
            </a:r>
          </a:p>
          <a:p>
            <a:pPr>
              <a:lnSpc>
                <a:spcPct val="110000"/>
              </a:lnSpc>
            </a:pPr>
            <a:r>
              <a:rPr lang="en-US" b="1" dirty="0">
                <a:solidFill>
                  <a:srgbClr val="FF0000"/>
                </a:solidFill>
              </a:rPr>
              <a:t>ACCURACY</a:t>
            </a:r>
            <a:r>
              <a:rPr lang="en-US" dirty="0">
                <a:solidFill>
                  <a:srgbClr val="FF0000"/>
                </a:solidFill>
              </a:rPr>
              <a:t> = fraction of </a:t>
            </a:r>
            <a:r>
              <a:rPr lang="en-US" b="1" dirty="0">
                <a:solidFill>
                  <a:srgbClr val="FF0000"/>
                </a:solidFill>
              </a:rPr>
              <a:t>CORRECTLY</a:t>
            </a:r>
            <a:r>
              <a:rPr lang="en-US" dirty="0">
                <a:solidFill>
                  <a:srgbClr val="FF0000"/>
                </a:solidFill>
              </a:rPr>
              <a:t> labeled examples</a:t>
            </a:r>
          </a:p>
          <a:p>
            <a:pPr>
              <a:lnSpc>
                <a:spcPct val="110000"/>
              </a:lnSpc>
            </a:pPr>
            <a:r>
              <a:rPr lang="en-US" b="1" dirty="0">
                <a:solidFill>
                  <a:srgbClr val="FF0000"/>
                </a:solidFill>
              </a:rPr>
              <a:t>ERROR</a:t>
            </a:r>
            <a:r>
              <a:rPr lang="en-US" dirty="0">
                <a:solidFill>
                  <a:srgbClr val="FF0000"/>
                </a:solidFill>
              </a:rPr>
              <a:t> = fraction of </a:t>
            </a:r>
            <a:r>
              <a:rPr lang="en-US" b="1" dirty="0">
                <a:solidFill>
                  <a:srgbClr val="FF0000"/>
                </a:solidFill>
              </a:rPr>
              <a:t>INCORRECTLY</a:t>
            </a:r>
            <a:r>
              <a:rPr lang="en-US" dirty="0">
                <a:solidFill>
                  <a:srgbClr val="FF0000"/>
                </a:solidFill>
              </a:rPr>
              <a:t> labeled examples</a:t>
            </a: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/>
          </p:nvPr>
        </p:nvGraphicFramePr>
        <p:xfrm>
          <a:off x="6053139" y="2979978"/>
          <a:ext cx="4384675" cy="1458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706" name="Equation" r:id="rId3" imgW="2374900" imgH="774700" progId="Equation.DSMT4">
                  <p:embed/>
                </p:oleObj>
              </mc:Choice>
              <mc:Fallback>
                <p:oleObj name="Equation" r:id="rId3" imgW="2374900" imgH="7747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053139" y="2979978"/>
                        <a:ext cx="4384675" cy="14589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6053139" y="1359899"/>
          <a:ext cx="2972529" cy="13885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707" name="Equation" r:id="rId5" imgW="1638300" imgH="749300" progId="Equation.DSMT4">
                  <p:embed/>
                </p:oleObj>
              </mc:Choice>
              <mc:Fallback>
                <p:oleObj name="Equation" r:id="rId5" imgW="1638300" imgH="7493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053139" y="1359899"/>
                        <a:ext cx="2972529" cy="138855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6894434" y="4674083"/>
          <a:ext cx="2532062" cy="550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708" name="Equation" r:id="rId7" imgW="1371600" imgH="292100" progId="Equation.DSMT4">
                  <p:embed/>
                </p:oleObj>
              </mc:Choice>
              <mc:Fallback>
                <p:oleObj name="Equation" r:id="rId7" imgW="1371600" imgH="2921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894434" y="4674083"/>
                        <a:ext cx="2532062" cy="5508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/>
          </p:nvPr>
        </p:nvGraphicFramePr>
        <p:xfrm>
          <a:off x="6472871" y="5418120"/>
          <a:ext cx="3048000" cy="550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709" name="Equation" r:id="rId9" imgW="1651000" imgH="292100" progId="Equation.DSMT4">
                  <p:embed/>
                </p:oleObj>
              </mc:Choice>
              <mc:Fallback>
                <p:oleObj name="Equation" r:id="rId9" imgW="1651000" imgH="2921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472871" y="5418120"/>
                        <a:ext cx="3048000" cy="5508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/>
          </p:nvPr>
        </p:nvGraphicFramePr>
        <p:xfrm>
          <a:off x="6494463" y="6065838"/>
          <a:ext cx="3001962" cy="550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710" name="Equation" r:id="rId11" imgW="1625600" imgH="292100" progId="Equation.DSMT4">
                  <p:embed/>
                </p:oleObj>
              </mc:Choice>
              <mc:Fallback>
                <p:oleObj name="Equation" r:id="rId11" imgW="1625600" imgH="2921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494463" y="6065838"/>
                        <a:ext cx="3001962" cy="5508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2707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1" y="198336"/>
            <a:ext cx="8913813" cy="914400"/>
          </a:xfrm>
        </p:spPr>
        <p:txBody>
          <a:bodyPr/>
          <a:lstStyle/>
          <a:p>
            <a:r>
              <a:rPr lang="en-US" dirty="0"/>
              <a:t>Purity = </a:t>
            </a:r>
            <a:r>
              <a:rPr lang="en-US" b="1" dirty="0">
                <a:solidFill>
                  <a:srgbClr val="C00000"/>
                </a:solidFill>
              </a:rPr>
              <a:t>GINI Measure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88894" y="1441475"/>
            <a:ext cx="9460007" cy="5255160"/>
          </a:xfrm>
        </p:spPr>
        <p:txBody>
          <a:bodyPr>
            <a:normAutofit/>
          </a:bodyPr>
          <a:lstStyle/>
          <a:p>
            <a:r>
              <a:rPr lang="en-US" dirty="0"/>
              <a:t>In </a:t>
            </a:r>
            <a:r>
              <a:rPr lang="en-US" b="1" dirty="0"/>
              <a:t>ACCURACY</a:t>
            </a:r>
            <a:r>
              <a:rPr lang="en-US" dirty="0"/>
              <a:t> we assign the </a:t>
            </a:r>
            <a:r>
              <a:rPr lang="en-US" b="1" dirty="0"/>
              <a:t>DOMINANT LABEL </a:t>
            </a:r>
            <a:r>
              <a:rPr lang="en-US" dirty="0"/>
              <a:t>to each region</a:t>
            </a:r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dirty="0"/>
          </a:p>
          <a:p>
            <a:r>
              <a:rPr lang="en-US" dirty="0"/>
              <a:t>We now assign </a:t>
            </a:r>
            <a:r>
              <a:rPr lang="en-US" b="1" dirty="0"/>
              <a:t>PROBABILISTIC LABEL </a:t>
            </a:r>
            <a:r>
              <a:rPr lang="en-US" dirty="0"/>
              <a:t>to each region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3733035" y="2008205"/>
            <a:ext cx="1678934" cy="764094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000000"/>
                </a:solidFill>
              </a:rPr>
              <a:t>R(Cir, ?)</a:t>
            </a:r>
          </a:p>
          <a:p>
            <a:pPr algn="ctr"/>
            <a:r>
              <a:rPr lang="en-US" sz="2400" b="1" dirty="0">
                <a:solidFill>
                  <a:srgbClr val="008000"/>
                </a:solidFill>
              </a:rPr>
              <a:t>5 </a:t>
            </a:r>
            <a:r>
              <a:rPr lang="en-US" sz="2400" dirty="0">
                <a:solidFill>
                  <a:schemeClr val="tx1"/>
                </a:solidFill>
              </a:rPr>
              <a:t>/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FF0000"/>
                </a:solidFill>
              </a:rPr>
              <a:t>60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5650467" y="2008205"/>
            <a:ext cx="1678934" cy="764094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000000"/>
                </a:solidFill>
              </a:rPr>
              <a:t>R(</a:t>
            </a:r>
            <a:r>
              <a:rPr lang="en-US" sz="2400" b="1" dirty="0" err="1">
                <a:solidFill>
                  <a:srgbClr val="000000"/>
                </a:solidFill>
              </a:rPr>
              <a:t>Sqr</a:t>
            </a:r>
            <a:r>
              <a:rPr lang="en-US" sz="2400" b="1" dirty="0">
                <a:solidFill>
                  <a:srgbClr val="000000"/>
                </a:solidFill>
              </a:rPr>
              <a:t>, ?)</a:t>
            </a:r>
          </a:p>
          <a:p>
            <a:pPr algn="ctr"/>
            <a:r>
              <a:rPr lang="en-US" sz="2400" b="1" dirty="0">
                <a:solidFill>
                  <a:srgbClr val="008000"/>
                </a:solidFill>
              </a:rPr>
              <a:t>40 </a:t>
            </a:r>
            <a:r>
              <a:rPr lang="en-US" sz="2400" dirty="0">
                <a:solidFill>
                  <a:schemeClr val="tx1"/>
                </a:solidFill>
              </a:rPr>
              <a:t>/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FF0000"/>
                </a:solidFill>
              </a:rPr>
              <a:t>40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7567900" y="2008205"/>
            <a:ext cx="1678934" cy="764094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000000"/>
                </a:solidFill>
              </a:rPr>
              <a:t>R(Tri, ?)</a:t>
            </a:r>
          </a:p>
          <a:p>
            <a:pPr algn="ctr"/>
            <a:r>
              <a:rPr lang="en-US" sz="2400" b="1" dirty="0">
                <a:solidFill>
                  <a:srgbClr val="008000"/>
                </a:solidFill>
              </a:rPr>
              <a:t>60 </a:t>
            </a:r>
            <a:r>
              <a:rPr lang="en-US" sz="2400" dirty="0">
                <a:solidFill>
                  <a:schemeClr val="tx1"/>
                </a:solidFill>
              </a:rPr>
              <a:t>/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4057948" y="3039611"/>
            <a:ext cx="1100993" cy="785616"/>
          </a:xfrm>
          <a:prstGeom prst="roundRect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5943094" y="3039611"/>
            <a:ext cx="1100993" cy="785616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7892814" y="3039611"/>
            <a:ext cx="1100993" cy="785616"/>
          </a:xfrm>
          <a:prstGeom prst="roundRect">
            <a:avLst/>
          </a:prstGeom>
          <a:solidFill>
            <a:srgbClr val="008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889922" y="3224076"/>
            <a:ext cx="1431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/>
              <a:t>DOMINANT LABEL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4057948" y="4052961"/>
            <a:ext cx="1100993" cy="785616"/>
          </a:xfrm>
          <a:prstGeom prst="roundRect">
            <a:avLst/>
          </a:prstGeom>
          <a:solidFill>
            <a:srgbClr val="008000">
              <a:alpha val="40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0000"/>
                </a:solidFill>
              </a:rPr>
              <a:t>5/65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4057948" y="4990977"/>
            <a:ext cx="1100993" cy="785616"/>
          </a:xfrm>
          <a:prstGeom prst="roundRect">
            <a:avLst/>
          </a:prstGeom>
          <a:solidFill>
            <a:srgbClr val="FF0000">
              <a:alpha val="47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0000"/>
                </a:solidFill>
              </a:rPr>
              <a:t>60/65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889922" y="4560591"/>
            <a:ext cx="17650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/>
              <a:t>PROBABILISTIC LABEL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5943094" y="4052961"/>
            <a:ext cx="1100993" cy="785616"/>
          </a:xfrm>
          <a:prstGeom prst="roundRect">
            <a:avLst/>
          </a:prstGeom>
          <a:solidFill>
            <a:srgbClr val="008000">
              <a:alpha val="40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0000"/>
                </a:solidFill>
              </a:rPr>
              <a:t>40/80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5943094" y="4990977"/>
            <a:ext cx="1100993" cy="785616"/>
          </a:xfrm>
          <a:prstGeom prst="roundRect">
            <a:avLst/>
          </a:prstGeom>
          <a:solidFill>
            <a:srgbClr val="FF0000">
              <a:alpha val="47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rgbClr val="000000"/>
                </a:solidFill>
              </a:rPr>
              <a:t>40/80</a:t>
            </a:r>
            <a:endParaRPr lang="en-US" sz="2000" b="1" dirty="0">
              <a:solidFill>
                <a:srgbClr val="000000"/>
              </a:solidFill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7892814" y="4104330"/>
            <a:ext cx="1100993" cy="785616"/>
          </a:xfrm>
          <a:prstGeom prst="roundRect">
            <a:avLst/>
          </a:prstGeom>
          <a:solidFill>
            <a:srgbClr val="008000">
              <a:alpha val="40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0000"/>
                </a:solidFill>
              </a:rPr>
              <a:t>60/70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7892814" y="5042346"/>
            <a:ext cx="1100993" cy="785616"/>
          </a:xfrm>
          <a:prstGeom prst="roundRect">
            <a:avLst/>
          </a:prstGeom>
          <a:solidFill>
            <a:srgbClr val="FF0000">
              <a:alpha val="47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0000"/>
                </a:solidFill>
              </a:rPr>
              <a:t>10/70</a:t>
            </a:r>
          </a:p>
        </p:txBody>
      </p:sp>
      <p:sp>
        <p:nvSpPr>
          <p:cNvPr id="18" name="Left Brace 17"/>
          <p:cNvSpPr/>
          <p:nvPr/>
        </p:nvSpPr>
        <p:spPr>
          <a:xfrm>
            <a:off x="3654955" y="4052962"/>
            <a:ext cx="402993" cy="1775001"/>
          </a:xfrm>
          <a:prstGeom prst="leftBrace">
            <a:avLst/>
          </a:prstGeom>
          <a:ln w="381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515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/>
      <p:bldP spid="11" grpId="0" animBg="1"/>
      <p:bldP spid="12" grpId="0" animBg="1"/>
      <p:bldP spid="13" grpId="0"/>
      <p:bldP spid="14" grpId="0" animBg="1"/>
      <p:bldP spid="15" grpId="0" animBg="1"/>
      <p:bldP spid="16" grpId="0" animBg="1"/>
      <p:bldP spid="17" grpId="0" animBg="1"/>
      <p:bldP spid="18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1" y="198336"/>
            <a:ext cx="8913813" cy="914400"/>
          </a:xfrm>
        </p:spPr>
        <p:txBody>
          <a:bodyPr/>
          <a:lstStyle/>
          <a:p>
            <a:r>
              <a:rPr lang="en-US" dirty="0"/>
              <a:t>Purity = </a:t>
            </a:r>
            <a:r>
              <a:rPr lang="en-US" b="1" dirty="0">
                <a:solidFill>
                  <a:srgbClr val="C00000"/>
                </a:solidFill>
              </a:rPr>
              <a:t>GINI Measure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94408" y="1441475"/>
            <a:ext cx="8154493" cy="5004268"/>
          </a:xfrm>
        </p:spPr>
        <p:txBody>
          <a:bodyPr>
            <a:normAutofit/>
          </a:bodyPr>
          <a:lstStyle/>
          <a:p>
            <a:r>
              <a:rPr lang="en-US" b="1" dirty="0"/>
              <a:t>EXPECTED ACCURACY </a:t>
            </a:r>
            <a:r>
              <a:rPr lang="en-US" dirty="0"/>
              <a:t>with</a:t>
            </a:r>
            <a:r>
              <a:rPr lang="en-US" b="1" dirty="0"/>
              <a:t> PROBABISTIC LABELING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pPr marL="0" indent="0">
              <a:buNone/>
            </a:pPr>
            <a:endParaRPr lang="en-US" b="1" dirty="0"/>
          </a:p>
        </p:txBody>
      </p:sp>
      <p:sp>
        <p:nvSpPr>
          <p:cNvPr id="4" name="Rounded Rectangle 3"/>
          <p:cNvSpPr/>
          <p:nvPr/>
        </p:nvSpPr>
        <p:spPr>
          <a:xfrm>
            <a:off x="3077775" y="1988094"/>
            <a:ext cx="1678934" cy="764094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000000"/>
                </a:solidFill>
              </a:rPr>
              <a:t>R(Cir, ?)</a:t>
            </a:r>
          </a:p>
          <a:p>
            <a:pPr algn="ctr"/>
            <a:r>
              <a:rPr lang="en-US" sz="2400" b="1" dirty="0">
                <a:solidFill>
                  <a:srgbClr val="008000"/>
                </a:solidFill>
              </a:rPr>
              <a:t>5 </a:t>
            </a:r>
            <a:r>
              <a:rPr lang="en-US" sz="2400" dirty="0">
                <a:solidFill>
                  <a:schemeClr val="tx1"/>
                </a:solidFill>
              </a:rPr>
              <a:t>/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FF0000"/>
                </a:solidFill>
              </a:rPr>
              <a:t>60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5650467" y="2008205"/>
            <a:ext cx="1678934" cy="764094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000000"/>
                </a:solidFill>
              </a:rPr>
              <a:t>R(</a:t>
            </a:r>
            <a:r>
              <a:rPr lang="en-US" sz="2400" b="1" dirty="0" err="1">
                <a:solidFill>
                  <a:srgbClr val="000000"/>
                </a:solidFill>
              </a:rPr>
              <a:t>Sqr</a:t>
            </a:r>
            <a:r>
              <a:rPr lang="en-US" sz="2400" b="1" dirty="0">
                <a:solidFill>
                  <a:srgbClr val="000000"/>
                </a:solidFill>
              </a:rPr>
              <a:t>, ?)</a:t>
            </a:r>
          </a:p>
          <a:p>
            <a:pPr algn="ctr"/>
            <a:r>
              <a:rPr lang="en-US" sz="2400" b="1" dirty="0">
                <a:solidFill>
                  <a:srgbClr val="008000"/>
                </a:solidFill>
              </a:rPr>
              <a:t>40 </a:t>
            </a:r>
            <a:r>
              <a:rPr lang="en-US" sz="2400" dirty="0">
                <a:solidFill>
                  <a:schemeClr val="tx1"/>
                </a:solidFill>
              </a:rPr>
              <a:t>/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FF0000"/>
                </a:solidFill>
              </a:rPr>
              <a:t>40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8190873" y="2008205"/>
            <a:ext cx="1678934" cy="764094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000000"/>
                </a:solidFill>
              </a:rPr>
              <a:t>R(Tri, ?)</a:t>
            </a:r>
          </a:p>
          <a:p>
            <a:pPr algn="ctr"/>
            <a:r>
              <a:rPr lang="en-US" sz="2400" b="1" dirty="0">
                <a:solidFill>
                  <a:srgbClr val="008000"/>
                </a:solidFill>
              </a:rPr>
              <a:t>60 </a:t>
            </a:r>
            <a:r>
              <a:rPr lang="en-US" sz="2400" dirty="0">
                <a:solidFill>
                  <a:schemeClr val="tx1"/>
                </a:solidFill>
              </a:rPr>
              <a:t>/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3402688" y="2935140"/>
            <a:ext cx="1100993" cy="785616"/>
          </a:xfrm>
          <a:prstGeom prst="roundRect">
            <a:avLst/>
          </a:prstGeom>
          <a:solidFill>
            <a:srgbClr val="008000">
              <a:alpha val="40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0000"/>
                </a:solidFill>
              </a:rPr>
              <a:t>5/65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3402688" y="3873156"/>
            <a:ext cx="1100993" cy="785616"/>
          </a:xfrm>
          <a:prstGeom prst="roundRect">
            <a:avLst/>
          </a:prstGeom>
          <a:solidFill>
            <a:srgbClr val="FF0000">
              <a:alpha val="47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0000"/>
                </a:solidFill>
              </a:rPr>
              <a:t>60/65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29376" y="3493798"/>
            <a:ext cx="17650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/>
              <a:t>PROBABILISTIC LABEL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5943094" y="2955251"/>
            <a:ext cx="1100993" cy="785616"/>
          </a:xfrm>
          <a:prstGeom prst="roundRect">
            <a:avLst/>
          </a:prstGeom>
          <a:solidFill>
            <a:srgbClr val="008000">
              <a:alpha val="40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0000"/>
                </a:solidFill>
              </a:rPr>
              <a:t>40/80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5943094" y="3893267"/>
            <a:ext cx="1100993" cy="785616"/>
          </a:xfrm>
          <a:prstGeom prst="roundRect">
            <a:avLst/>
          </a:prstGeom>
          <a:solidFill>
            <a:srgbClr val="FF0000">
              <a:alpha val="47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0000"/>
                </a:solidFill>
              </a:rPr>
              <a:t>40/80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8515787" y="3006620"/>
            <a:ext cx="1100993" cy="785616"/>
          </a:xfrm>
          <a:prstGeom prst="roundRect">
            <a:avLst/>
          </a:prstGeom>
          <a:solidFill>
            <a:srgbClr val="008000">
              <a:alpha val="40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0000"/>
                </a:solidFill>
              </a:rPr>
              <a:t>60/70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8515787" y="3944636"/>
            <a:ext cx="1100993" cy="785616"/>
          </a:xfrm>
          <a:prstGeom prst="roundRect">
            <a:avLst/>
          </a:prstGeom>
          <a:solidFill>
            <a:srgbClr val="FF0000">
              <a:alpha val="47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0000"/>
                </a:solidFill>
              </a:rPr>
              <a:t>10/70</a:t>
            </a:r>
          </a:p>
        </p:txBody>
      </p:sp>
      <p:sp>
        <p:nvSpPr>
          <p:cNvPr id="18" name="Left Brace 17"/>
          <p:cNvSpPr/>
          <p:nvPr/>
        </p:nvSpPr>
        <p:spPr>
          <a:xfrm>
            <a:off x="2117179" y="2929464"/>
            <a:ext cx="402993" cy="1775001"/>
          </a:xfrm>
          <a:prstGeom prst="leftBrace">
            <a:avLst/>
          </a:prstGeom>
          <a:ln w="381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2997919" y="5041845"/>
                <a:ext cx="1838645" cy="5260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charset="0"/>
                            </a:rPr>
                            <m:t>5</m:t>
                          </m:r>
                        </m:num>
                        <m:den>
                          <m:r>
                            <a:rPr lang="en-US" b="0" i="1" smtClean="0">
                              <a:latin typeface="Cambria Math" charset="0"/>
                            </a:rPr>
                            <m:t>65</m:t>
                          </m:r>
                        </m:den>
                      </m:f>
                      <m:r>
                        <a:rPr lang="en-US" b="0" i="1" smtClean="0">
                          <a:latin typeface="Cambria Math" charset="0"/>
                        </a:rPr>
                        <m:t>×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charset="0"/>
                            </a:rPr>
                            <m:t>5</m:t>
                          </m:r>
                        </m:num>
                        <m:den>
                          <m:r>
                            <a:rPr lang="en-US" b="0" i="1" smtClean="0">
                              <a:latin typeface="Cambria Math" charset="0"/>
                            </a:rPr>
                            <m:t>65</m:t>
                          </m:r>
                        </m:den>
                      </m:f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charset="0"/>
                            </a:rPr>
                            <m:t>60</m:t>
                          </m:r>
                        </m:num>
                        <m:den>
                          <m:r>
                            <a:rPr lang="en-US" b="0" i="1" smtClean="0">
                              <a:latin typeface="Cambria Math" charset="0"/>
                            </a:rPr>
                            <m:t>65</m:t>
                          </m:r>
                        </m:den>
                      </m:f>
                      <m:r>
                        <a:rPr lang="en-US" b="0" i="1" smtClean="0">
                          <a:latin typeface="Cambria Math" charset="0"/>
                        </a:rPr>
                        <m:t>×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charset="0"/>
                            </a:rPr>
                            <m:t>60</m:t>
                          </m:r>
                        </m:num>
                        <m:den>
                          <m:r>
                            <a:rPr lang="en-US" b="0" i="1" smtClean="0">
                              <a:latin typeface="Cambria Math" charset="0"/>
                            </a:rPr>
                            <m:t>65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7919" y="5041845"/>
                <a:ext cx="1838645" cy="526041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5570611" y="5036271"/>
                <a:ext cx="1838645" cy="5204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charset="0"/>
                            </a:rPr>
                            <m:t>40</m:t>
                          </m:r>
                        </m:num>
                        <m:den>
                          <m:r>
                            <a:rPr lang="en-US" b="0" i="1" smtClean="0">
                              <a:latin typeface="Cambria Math" charset="0"/>
                            </a:rPr>
                            <m:t>80</m:t>
                          </m:r>
                        </m:den>
                      </m:f>
                      <m:r>
                        <a:rPr lang="en-US" b="0" i="1" smtClean="0">
                          <a:latin typeface="Cambria Math" charset="0"/>
                        </a:rPr>
                        <m:t>×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charset="0"/>
                            </a:rPr>
                            <m:t>40</m:t>
                          </m:r>
                        </m:num>
                        <m:den>
                          <m:r>
                            <a:rPr lang="en-US" b="0" i="1" smtClean="0">
                              <a:latin typeface="Cambria Math" charset="0"/>
                            </a:rPr>
                            <m:t>80</m:t>
                          </m:r>
                        </m:den>
                      </m:f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charset="0"/>
                            </a:rPr>
                            <m:t>40</m:t>
                          </m:r>
                        </m:num>
                        <m:den>
                          <m:r>
                            <a:rPr lang="en-US" b="0" i="1" smtClean="0">
                              <a:latin typeface="Cambria Math" charset="0"/>
                            </a:rPr>
                            <m:t>80</m:t>
                          </m:r>
                        </m:den>
                      </m:f>
                      <m:r>
                        <a:rPr lang="en-US" b="0" i="1" smtClean="0">
                          <a:latin typeface="Cambria Math" charset="0"/>
                        </a:rPr>
                        <m:t>×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charset="0"/>
                            </a:rPr>
                            <m:t>40</m:t>
                          </m:r>
                        </m:num>
                        <m:den>
                          <m:r>
                            <a:rPr lang="en-US" b="0" i="1" smtClean="0">
                              <a:latin typeface="Cambria Math" charset="0"/>
                            </a:rPr>
                            <m:t>80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0611" y="5036271"/>
                <a:ext cx="1838645" cy="52046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8046897" y="5058991"/>
                <a:ext cx="1838645" cy="5203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charset="0"/>
                            </a:rPr>
                            <m:t>60</m:t>
                          </m:r>
                        </m:num>
                        <m:den>
                          <m:r>
                            <a:rPr lang="en-US" b="0" i="1" smtClean="0">
                              <a:latin typeface="Cambria Math" charset="0"/>
                            </a:rPr>
                            <m:t>70</m:t>
                          </m:r>
                        </m:den>
                      </m:f>
                      <m:r>
                        <a:rPr lang="en-US" b="0" i="1" smtClean="0">
                          <a:latin typeface="Cambria Math" charset="0"/>
                        </a:rPr>
                        <m:t>×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charset="0"/>
                            </a:rPr>
                            <m:t>60</m:t>
                          </m:r>
                        </m:num>
                        <m:den>
                          <m:r>
                            <a:rPr lang="en-US" b="0" i="1" smtClean="0">
                              <a:latin typeface="Cambria Math" charset="0"/>
                            </a:rPr>
                            <m:t>70</m:t>
                          </m:r>
                        </m:den>
                      </m:f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charset="0"/>
                            </a:rPr>
                            <m:t>10</m:t>
                          </m:r>
                        </m:num>
                        <m:den>
                          <m:r>
                            <a:rPr lang="en-US" b="0" i="1" smtClean="0">
                              <a:latin typeface="Cambria Math" charset="0"/>
                            </a:rPr>
                            <m:t>70</m:t>
                          </m:r>
                        </m:den>
                      </m:f>
                      <m:r>
                        <a:rPr lang="en-US" b="0" i="1" smtClean="0">
                          <a:latin typeface="Cambria Math" charset="0"/>
                        </a:rPr>
                        <m:t>×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charset="0"/>
                            </a:rPr>
                            <m:t>10</m:t>
                          </m:r>
                        </m:num>
                        <m:den>
                          <m:r>
                            <a:rPr lang="en-US" b="0" i="1" smtClean="0">
                              <a:latin typeface="Cambria Math" charset="0"/>
                            </a:rPr>
                            <m:t>70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6897" y="5058991"/>
                <a:ext cx="1838645" cy="520399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59680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11" grpId="0" animBg="1"/>
      <p:bldP spid="12" grpId="0" animBg="1"/>
      <p:bldP spid="14" grpId="0" animBg="1"/>
      <p:bldP spid="15" grpId="0" animBg="1"/>
      <p:bldP spid="16" grpId="0" animBg="1"/>
      <p:bldP spid="17" grpId="0" animBg="1"/>
      <p:bldP spid="8" grpId="0"/>
      <p:bldP spid="21" grpId="0"/>
      <p:bldP spid="2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1" y="133765"/>
            <a:ext cx="8913813" cy="914400"/>
          </a:xfrm>
        </p:spPr>
        <p:txBody>
          <a:bodyPr/>
          <a:lstStyle/>
          <a:p>
            <a:r>
              <a:rPr lang="en-US" dirty="0"/>
              <a:t>Purity = </a:t>
            </a:r>
            <a:r>
              <a:rPr lang="en-US" b="1" dirty="0">
                <a:solidFill>
                  <a:srgbClr val="C00000"/>
                </a:solidFill>
              </a:rPr>
              <a:t>GINI Measure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79160" y="1463615"/>
            <a:ext cx="4348007" cy="4770429"/>
          </a:xfrm>
        </p:spPr>
        <p:txBody>
          <a:bodyPr>
            <a:normAutofit fontScale="92500"/>
          </a:bodyPr>
          <a:lstStyle/>
          <a:p>
            <a:pPr>
              <a:lnSpc>
                <a:spcPct val="110000"/>
              </a:lnSpc>
            </a:pPr>
            <a:r>
              <a:rPr lang="en-US" dirty="0"/>
              <a:t>Each </a:t>
            </a:r>
            <a:r>
              <a:rPr lang="en-US" b="1" dirty="0"/>
              <a:t>PARTITION</a:t>
            </a:r>
            <a:r>
              <a:rPr lang="en-US" dirty="0"/>
              <a:t> has data points from </a:t>
            </a:r>
            <a:r>
              <a:rPr lang="en-US" b="1" dirty="0"/>
              <a:t>EVERY</a:t>
            </a:r>
            <a:r>
              <a:rPr lang="en-US" dirty="0"/>
              <a:t> class.</a:t>
            </a:r>
          </a:p>
          <a:p>
            <a:pPr>
              <a:lnSpc>
                <a:spcPct val="110000"/>
              </a:lnSpc>
            </a:pPr>
            <a:r>
              <a:rPr lang="en-US" dirty="0"/>
              <a:t>Size of the </a:t>
            </a:r>
            <a:r>
              <a:rPr lang="en-US" b="1" dirty="0"/>
              <a:t>PARTITON</a:t>
            </a:r>
            <a:r>
              <a:rPr lang="en-US" dirty="0"/>
              <a:t> = total number of data points in it.</a:t>
            </a:r>
          </a:p>
          <a:p>
            <a:pPr>
              <a:lnSpc>
                <a:spcPct val="110000"/>
              </a:lnSpc>
            </a:pPr>
            <a:r>
              <a:rPr lang="en-US" dirty="0"/>
              <a:t>Each </a:t>
            </a:r>
            <a:r>
              <a:rPr lang="en-US" b="1" dirty="0"/>
              <a:t>PARTITION</a:t>
            </a:r>
            <a:r>
              <a:rPr lang="en-US" dirty="0"/>
              <a:t> has a </a:t>
            </a:r>
            <a:r>
              <a:rPr lang="en-US" b="1" dirty="0"/>
              <a:t>CLASS PROBABILTY DISTRIBUTION</a:t>
            </a:r>
            <a:r>
              <a:rPr lang="en-US" dirty="0"/>
              <a:t>.</a:t>
            </a:r>
          </a:p>
          <a:p>
            <a:pPr>
              <a:lnSpc>
                <a:spcPct val="110000"/>
              </a:lnSpc>
            </a:pPr>
            <a:r>
              <a:rPr lang="en-US" b="1" dirty="0">
                <a:solidFill>
                  <a:srgbClr val="FF0000"/>
                </a:solidFill>
              </a:rPr>
              <a:t>GINI</a:t>
            </a:r>
            <a:r>
              <a:rPr lang="en-US" dirty="0">
                <a:solidFill>
                  <a:srgbClr val="FF0000"/>
                </a:solidFill>
              </a:rPr>
              <a:t> measures the </a:t>
            </a:r>
            <a:r>
              <a:rPr lang="en-US" b="1" dirty="0">
                <a:solidFill>
                  <a:srgbClr val="FF0000"/>
                </a:solidFill>
              </a:rPr>
              <a:t>EXPECTED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b="1" dirty="0">
                <a:solidFill>
                  <a:srgbClr val="FF0000"/>
                </a:solidFill>
              </a:rPr>
              <a:t>ACCURACY</a:t>
            </a:r>
            <a:r>
              <a:rPr lang="en-US" dirty="0">
                <a:solidFill>
                  <a:srgbClr val="FF0000"/>
                </a:solidFill>
              </a:rPr>
              <a:t> of the </a:t>
            </a:r>
            <a:r>
              <a:rPr lang="en-US" b="1" dirty="0">
                <a:solidFill>
                  <a:srgbClr val="FF0000"/>
                </a:solidFill>
              </a:rPr>
              <a:t>PARTITION</a:t>
            </a: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/>
          </p:nvPr>
        </p:nvGraphicFramePr>
        <p:xfrm>
          <a:off x="6053139" y="2979978"/>
          <a:ext cx="4384675" cy="1458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75" name="Equation" r:id="rId3" imgW="2374900" imgH="774700" progId="Equation.DSMT4">
                  <p:embed/>
                </p:oleObj>
              </mc:Choice>
              <mc:Fallback>
                <p:oleObj name="Equation" r:id="rId3" imgW="2374900" imgH="7747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053139" y="2979978"/>
                        <a:ext cx="4384675" cy="14589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6053139" y="1359899"/>
          <a:ext cx="2972529" cy="13885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76" name="Equation" r:id="rId5" imgW="1638300" imgH="749300" progId="Equation.DSMT4">
                  <p:embed/>
                </p:oleObj>
              </mc:Choice>
              <mc:Fallback>
                <p:oleObj name="Equation" r:id="rId5" imgW="1638300" imgH="7493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053139" y="1359899"/>
                        <a:ext cx="2972529" cy="138855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/>
          </p:nvPr>
        </p:nvGraphicFramePr>
        <p:xfrm>
          <a:off x="4030670" y="5583462"/>
          <a:ext cx="3376613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77" name="Equation" r:id="rId7" imgW="1828800" imgH="444500" progId="Equation.DSMT4">
                  <p:embed/>
                </p:oleObj>
              </mc:Choice>
              <mc:Fallback>
                <p:oleObj name="Equation" r:id="rId7" imgW="1828800" imgH="4445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030670" y="5583462"/>
                        <a:ext cx="3376613" cy="838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/>
          </p:nvPr>
        </p:nvGraphicFramePr>
        <p:xfrm>
          <a:off x="7783967" y="5583462"/>
          <a:ext cx="3984625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78" name="Equation" r:id="rId9" imgW="2159000" imgH="444500" progId="Equation.DSMT4">
                  <p:embed/>
                </p:oleObj>
              </mc:Choice>
              <mc:Fallback>
                <p:oleObj name="Equation" r:id="rId9" imgW="2159000" imgH="4445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783967" y="5583462"/>
                        <a:ext cx="3984625" cy="838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55161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524001" y="209456"/>
            <a:ext cx="8913813" cy="914400"/>
          </a:xfrm>
        </p:spPr>
        <p:txBody>
          <a:bodyPr>
            <a:normAutofit/>
          </a:bodyPr>
          <a:lstStyle/>
          <a:p>
            <a:r>
              <a:rPr lang="en-US" dirty="0"/>
              <a:t>Information Theory 101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idx="1"/>
          </p:nvPr>
        </p:nvSpPr>
        <p:spPr>
          <a:xfrm>
            <a:off x="735724" y="1525844"/>
            <a:ext cx="9513176" cy="474048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What is the “</a:t>
            </a:r>
            <a:r>
              <a:rPr lang="en-US" b="1" dirty="0">
                <a:solidFill>
                  <a:srgbClr val="FF0000"/>
                </a:solidFill>
              </a:rPr>
              <a:t>Information Content</a:t>
            </a:r>
            <a:r>
              <a:rPr lang="en-US" dirty="0"/>
              <a:t>” of the following events?</a:t>
            </a:r>
          </a:p>
          <a:p>
            <a:pPr>
              <a:buFont typeface="Wingdings" charset="2"/>
              <a:buChar char="§"/>
            </a:pPr>
            <a:r>
              <a:rPr lang="en-US" dirty="0"/>
              <a:t>The sun rose in the east today. </a:t>
            </a:r>
          </a:p>
          <a:p>
            <a:pPr>
              <a:buFont typeface="Wingdings" charset="2"/>
              <a:buChar char="§"/>
            </a:pPr>
            <a:r>
              <a:rPr lang="en-US" dirty="0"/>
              <a:t>The weather in London is Cloudy.</a:t>
            </a:r>
          </a:p>
          <a:p>
            <a:pPr>
              <a:buFont typeface="Wingdings" charset="2"/>
              <a:buChar char="§"/>
            </a:pPr>
            <a:r>
              <a:rPr lang="en-US" dirty="0"/>
              <a:t>A baby is born in my community.</a:t>
            </a:r>
          </a:p>
          <a:p>
            <a:pPr>
              <a:buFont typeface="Wingdings" charset="2"/>
              <a:buChar char="§"/>
            </a:pPr>
            <a:r>
              <a:rPr lang="en-US" dirty="0"/>
              <a:t>A major earthquake hit LA.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</a:t>
            </a:r>
            <a:r>
              <a:rPr lang="en-US" b="1" dirty="0">
                <a:solidFill>
                  <a:srgbClr val="FF0000"/>
                </a:solidFill>
              </a:rPr>
              <a:t>Information</a:t>
            </a:r>
            <a:r>
              <a:rPr lang="en-US" dirty="0"/>
              <a:t> </a:t>
            </a:r>
            <a:r>
              <a:rPr lang="en-US" b="1" dirty="0">
                <a:solidFill>
                  <a:srgbClr val="FF0000"/>
                </a:solidFill>
              </a:rPr>
              <a:t>Content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is proportional to </a:t>
            </a:r>
            <a:r>
              <a:rPr lang="en-US" b="1" dirty="0">
                <a:solidFill>
                  <a:srgbClr val="FF0000"/>
                </a:solidFill>
              </a:rPr>
              <a:t>RARITY</a:t>
            </a:r>
            <a:r>
              <a:rPr lang="en-US" dirty="0"/>
              <a:t>.</a:t>
            </a: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7497480" y="2127250"/>
          <a:ext cx="3073400" cy="420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58" name="Equation" r:id="rId3" imgW="1676400" imgH="228600" progId="Equation.3">
                  <p:embed/>
                </p:oleObj>
              </mc:Choice>
              <mc:Fallback>
                <p:oleObj name="Equation" r:id="rId3" imgW="16764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497480" y="2127250"/>
                        <a:ext cx="3073400" cy="4206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6914868" y="2652714"/>
          <a:ext cx="3656012" cy="420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59" name="Equation" r:id="rId5" imgW="1993900" imgH="228600" progId="Equation.DSMT4">
                  <p:embed/>
                </p:oleObj>
              </mc:Choice>
              <mc:Fallback>
                <p:oleObj name="Equation" r:id="rId5" imgW="199390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914868" y="2652714"/>
                        <a:ext cx="3656012" cy="4206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/>
          </p:nvPr>
        </p:nvGraphicFramePr>
        <p:xfrm>
          <a:off x="6868830" y="3225800"/>
          <a:ext cx="3702050" cy="420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60" name="Equation" r:id="rId7" imgW="2019300" imgH="228600" progId="Equation.3">
                  <p:embed/>
                </p:oleObj>
              </mc:Choice>
              <mc:Fallback>
                <p:oleObj name="Equation" r:id="rId7" imgW="20193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868830" y="3225800"/>
                        <a:ext cx="3702050" cy="4206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/>
          </p:nvPr>
        </p:nvGraphicFramePr>
        <p:xfrm>
          <a:off x="6214780" y="3763964"/>
          <a:ext cx="4356100" cy="420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61" name="Equation" r:id="rId9" imgW="2374900" imgH="228600" progId="Equation.DSMT4">
                  <p:embed/>
                </p:oleObj>
              </mc:Choice>
              <mc:Fallback>
                <p:oleObj name="Equation" r:id="rId9" imgW="237490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214780" y="3763964"/>
                        <a:ext cx="4356100" cy="4206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4" name="Group 13"/>
          <p:cNvGrpSpPr/>
          <p:nvPr/>
        </p:nvGrpSpPr>
        <p:grpSpPr>
          <a:xfrm>
            <a:off x="2372450" y="4517864"/>
            <a:ext cx="8198430" cy="2213413"/>
            <a:chOff x="848450" y="4517863"/>
            <a:chExt cx="8198430" cy="2213413"/>
          </a:xfrm>
        </p:grpSpPr>
        <p:sp>
          <p:nvSpPr>
            <p:cNvPr id="11" name="Rectangle 10"/>
            <p:cNvSpPr/>
            <p:nvPr/>
          </p:nvSpPr>
          <p:spPr>
            <a:xfrm>
              <a:off x="848450" y="5183188"/>
              <a:ext cx="5940426" cy="818401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aphicFrame>
          <p:nvGraphicFramePr>
            <p:cNvPr id="2" name="Object 1"/>
            <p:cNvGraphicFramePr>
              <a:graphicFrameLocks noChangeAspect="1"/>
            </p:cNvGraphicFramePr>
            <p:nvPr>
              <p:extLst/>
            </p:nvPr>
          </p:nvGraphicFramePr>
          <p:xfrm>
            <a:off x="848450" y="5147412"/>
            <a:ext cx="5940426" cy="8858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662" name="Equation" r:id="rId11" imgW="3238500" imgH="482600" progId="Equation.DSMT4">
                    <p:embed/>
                  </p:oleObj>
                </mc:Choice>
                <mc:Fallback>
                  <p:oleObj name="Equation" r:id="rId11" imgW="3238500" imgH="48260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848450" y="5147412"/>
                          <a:ext cx="5940426" cy="88582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1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77084" y="4517863"/>
              <a:ext cx="1569796" cy="2213413"/>
            </a:xfrm>
            <a:prstGeom prst="rect">
              <a:avLst/>
            </a:prstGeom>
          </p:spPr>
        </p:pic>
        <p:sp>
          <p:nvSpPr>
            <p:cNvPr id="13" name="Rectangle 12"/>
            <p:cNvSpPr/>
            <p:nvPr/>
          </p:nvSpPr>
          <p:spPr>
            <a:xfrm>
              <a:off x="3088617" y="6361944"/>
              <a:ext cx="373826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/>
                <a:t>Claude Elwood Shannon </a:t>
              </a:r>
              <a:r>
                <a:rPr lang="en-US" dirty="0"/>
                <a:t>(1916–2001)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68459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Clustering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Problems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260382"/>
          </a:xfrm>
        </p:spPr>
        <p:txBody>
          <a:bodyPr>
            <a:noAutofit/>
          </a:bodyPr>
          <a:lstStyle/>
          <a:p>
            <a:pPr>
              <a:buFont typeface="Wingdings" charset="2"/>
              <a:buChar char="§"/>
            </a:pPr>
            <a:r>
              <a:rPr lang="en-US" dirty="0"/>
              <a:t>T</a:t>
            </a:r>
            <a:r>
              <a:rPr lang="en-US" i="1" dirty="0"/>
              <a:t>ypes</a:t>
            </a:r>
            <a:r>
              <a:rPr lang="en-US" dirty="0"/>
              <a:t> of </a:t>
            </a:r>
            <a:r>
              <a:rPr lang="en-US" b="1" dirty="0">
                <a:solidFill>
                  <a:srgbClr val="FF0000"/>
                </a:solidFill>
              </a:rPr>
              <a:t>pages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are there on the </a:t>
            </a:r>
            <a:r>
              <a:rPr lang="en-US" b="1" dirty="0">
                <a:solidFill>
                  <a:srgbClr val="0000FF"/>
                </a:solidFill>
              </a:rPr>
              <a:t>Web</a:t>
            </a:r>
            <a:r>
              <a:rPr lang="en-US" dirty="0"/>
              <a:t>?</a:t>
            </a:r>
          </a:p>
          <a:p>
            <a:pPr>
              <a:buFont typeface="Wingdings" charset="2"/>
              <a:buChar char="§"/>
            </a:pPr>
            <a:r>
              <a:rPr lang="en-US" dirty="0"/>
              <a:t>T</a:t>
            </a:r>
            <a:r>
              <a:rPr lang="en-US" i="1" dirty="0"/>
              <a:t>ypes</a:t>
            </a:r>
            <a:r>
              <a:rPr lang="en-US" dirty="0"/>
              <a:t> of </a:t>
            </a:r>
            <a:r>
              <a:rPr lang="en-US" b="1" dirty="0">
                <a:solidFill>
                  <a:srgbClr val="FF0000"/>
                </a:solidFill>
              </a:rPr>
              <a:t>customers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are there in my </a:t>
            </a:r>
            <a:r>
              <a:rPr lang="en-US" b="1" dirty="0">
                <a:solidFill>
                  <a:srgbClr val="0000FF"/>
                </a:solidFill>
              </a:rPr>
              <a:t>market</a:t>
            </a:r>
            <a:r>
              <a:rPr lang="en-US" dirty="0"/>
              <a:t>?</a:t>
            </a:r>
          </a:p>
          <a:p>
            <a:pPr>
              <a:buFont typeface="Wingdings" charset="2"/>
              <a:buChar char="§"/>
            </a:pPr>
            <a:r>
              <a:rPr lang="en-US" dirty="0"/>
              <a:t>T</a:t>
            </a:r>
            <a:r>
              <a:rPr lang="en-US" i="1" dirty="0"/>
              <a:t>ypes</a:t>
            </a:r>
            <a:r>
              <a:rPr lang="en-US" dirty="0"/>
              <a:t> of </a:t>
            </a:r>
            <a:r>
              <a:rPr lang="en-US" b="1" dirty="0">
                <a:solidFill>
                  <a:srgbClr val="FF0000"/>
                </a:solidFill>
              </a:rPr>
              <a:t>people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are there on a </a:t>
            </a:r>
            <a:r>
              <a:rPr lang="en-US" b="1" dirty="0">
                <a:solidFill>
                  <a:srgbClr val="0000FF"/>
                </a:solidFill>
              </a:rPr>
              <a:t>Social network</a:t>
            </a:r>
            <a:r>
              <a:rPr lang="en-US" dirty="0"/>
              <a:t>?</a:t>
            </a:r>
          </a:p>
          <a:p>
            <a:pPr>
              <a:buFont typeface="Wingdings" charset="2"/>
              <a:buChar char="§"/>
            </a:pPr>
            <a:r>
              <a:rPr lang="en-US" dirty="0"/>
              <a:t>T</a:t>
            </a:r>
            <a:r>
              <a:rPr lang="en-US" i="1" dirty="0"/>
              <a:t>ypes</a:t>
            </a:r>
            <a:r>
              <a:rPr lang="en-US" dirty="0"/>
              <a:t> of </a:t>
            </a:r>
            <a:r>
              <a:rPr lang="en-US" b="1" dirty="0">
                <a:solidFill>
                  <a:srgbClr val="FF0000"/>
                </a:solidFill>
              </a:rPr>
              <a:t>E-mails </a:t>
            </a:r>
            <a:r>
              <a:rPr lang="en-US" dirty="0"/>
              <a:t>in my </a:t>
            </a:r>
            <a:r>
              <a:rPr lang="en-US" b="1" dirty="0">
                <a:solidFill>
                  <a:srgbClr val="0000FF"/>
                </a:solidFill>
              </a:rPr>
              <a:t>Inbox</a:t>
            </a:r>
            <a:r>
              <a:rPr lang="en-US" dirty="0"/>
              <a:t>?</a:t>
            </a:r>
          </a:p>
          <a:p>
            <a:pPr>
              <a:buFont typeface="Wingdings" charset="2"/>
              <a:buChar char="§"/>
            </a:pPr>
            <a:r>
              <a:rPr lang="en-US" dirty="0"/>
              <a:t>T</a:t>
            </a:r>
            <a:r>
              <a:rPr lang="en-US" i="1" dirty="0"/>
              <a:t>ypes</a:t>
            </a:r>
            <a:r>
              <a:rPr lang="en-US" dirty="0"/>
              <a:t> of </a:t>
            </a:r>
            <a:r>
              <a:rPr lang="en-US" b="1" dirty="0">
                <a:solidFill>
                  <a:srgbClr val="FF0000"/>
                </a:solidFill>
              </a:rPr>
              <a:t>Genes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the </a:t>
            </a:r>
            <a:r>
              <a:rPr lang="en-US" b="1" dirty="0">
                <a:solidFill>
                  <a:srgbClr val="0000FF"/>
                </a:solidFill>
              </a:rPr>
              <a:t>human genome </a:t>
            </a:r>
            <a:r>
              <a:rPr lang="en-US" dirty="0"/>
              <a:t>has?</a:t>
            </a:r>
          </a:p>
          <a:p>
            <a:pPr>
              <a:buFont typeface="Wingdings" charset="2"/>
              <a:buChar char="§"/>
            </a:pPr>
            <a:r>
              <a:rPr lang="en-US" dirty="0"/>
              <a:t>T</a:t>
            </a:r>
            <a:r>
              <a:rPr lang="en-US" i="1" dirty="0"/>
              <a:t>ypes</a:t>
            </a:r>
            <a:r>
              <a:rPr lang="en-US" dirty="0"/>
              <a:t> of </a:t>
            </a:r>
            <a:r>
              <a:rPr lang="en-US" b="1" dirty="0">
                <a:solidFill>
                  <a:srgbClr val="FF0000"/>
                </a:solidFill>
              </a:rPr>
              <a:t>Stars/Planets/Galaxies </a:t>
            </a:r>
            <a:r>
              <a:rPr lang="en-US" dirty="0"/>
              <a:t>are in the </a:t>
            </a:r>
            <a:r>
              <a:rPr lang="en-US" b="1" dirty="0">
                <a:solidFill>
                  <a:srgbClr val="0000FF"/>
                </a:solidFill>
              </a:rPr>
              <a:t>Universe</a:t>
            </a:r>
            <a:r>
              <a:rPr lang="en-US" dirty="0"/>
              <a:t>?</a:t>
            </a:r>
          </a:p>
          <a:p>
            <a:pPr>
              <a:buFont typeface="Wingdings" charset="2"/>
              <a:buChar char="§"/>
            </a:pPr>
            <a:r>
              <a:rPr lang="en-US" dirty="0"/>
              <a:t>T</a:t>
            </a:r>
            <a:r>
              <a:rPr lang="en-US" i="1" dirty="0"/>
              <a:t>ypes</a:t>
            </a:r>
            <a:r>
              <a:rPr lang="en-US" dirty="0"/>
              <a:t> of </a:t>
            </a:r>
            <a:r>
              <a:rPr lang="en-US" b="1" dirty="0">
                <a:solidFill>
                  <a:srgbClr val="FF0000"/>
                </a:solidFill>
              </a:rPr>
              <a:t>Songs/Movies </a:t>
            </a:r>
            <a:r>
              <a:rPr lang="en-US" dirty="0"/>
              <a:t>in my </a:t>
            </a:r>
            <a:r>
              <a:rPr lang="en-US" b="1" dirty="0">
                <a:solidFill>
                  <a:srgbClr val="0000FF"/>
                </a:solidFill>
              </a:rPr>
              <a:t>Audio Library</a:t>
            </a:r>
            <a:r>
              <a:rPr lang="en-US" dirty="0"/>
              <a:t>?</a:t>
            </a:r>
          </a:p>
          <a:p>
            <a:pPr>
              <a:buFont typeface="Wingdings" charset="2"/>
              <a:buChar char="§"/>
            </a:pPr>
            <a:r>
              <a:rPr lang="en-US" dirty="0"/>
              <a:t>T</a:t>
            </a:r>
            <a:r>
              <a:rPr lang="en-US" i="1" dirty="0"/>
              <a:t>ypes</a:t>
            </a:r>
            <a:r>
              <a:rPr lang="en-US" dirty="0"/>
              <a:t> of </a:t>
            </a:r>
            <a:r>
              <a:rPr lang="en-US" b="1" dirty="0">
                <a:solidFill>
                  <a:srgbClr val="FF0000"/>
                </a:solidFill>
              </a:rPr>
              <a:t>animals/plants </a:t>
            </a:r>
            <a:r>
              <a:rPr lang="en-US" dirty="0"/>
              <a:t>are there on </a:t>
            </a:r>
            <a:r>
              <a:rPr lang="en-US" b="1" dirty="0">
                <a:solidFill>
                  <a:srgbClr val="0000FF"/>
                </a:solidFill>
              </a:rPr>
              <a:t>Earth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78477896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524001" y="209456"/>
            <a:ext cx="8913813" cy="914400"/>
          </a:xfrm>
        </p:spPr>
        <p:txBody>
          <a:bodyPr>
            <a:normAutofit/>
          </a:bodyPr>
          <a:lstStyle/>
          <a:p>
            <a:r>
              <a:rPr lang="en-US" dirty="0"/>
              <a:t>Entropy of a Distribution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idx="1"/>
          </p:nvPr>
        </p:nvSpPr>
        <p:spPr>
          <a:xfrm>
            <a:off x="872359" y="1525844"/>
            <a:ext cx="9376541" cy="474048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Consider a UNIVERSE of possible events (dice = {1, 2, …, 6})</a:t>
            </a:r>
          </a:p>
          <a:p>
            <a:pPr>
              <a:buFont typeface="Wingdings" charset="2"/>
              <a:buChar char="§"/>
            </a:pPr>
            <a:r>
              <a:rPr lang="en-US" dirty="0"/>
              <a:t>Probability of an event: </a:t>
            </a:r>
          </a:p>
          <a:p>
            <a:pPr>
              <a:buFont typeface="Wingdings" charset="2"/>
              <a:buChar char="§"/>
            </a:pPr>
            <a:r>
              <a:rPr lang="en-US" dirty="0"/>
              <a:t>Number of bits to transmit that event: </a:t>
            </a:r>
          </a:p>
          <a:p>
            <a:pPr>
              <a:buFont typeface="Wingdings" charset="2"/>
              <a:buChar char="§"/>
            </a:pPr>
            <a:r>
              <a:rPr lang="en-US" dirty="0"/>
              <a:t>Expected Number of bits for all events?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</a:t>
            </a:r>
            <a:r>
              <a:rPr lang="en-US" b="1" dirty="0">
                <a:solidFill>
                  <a:srgbClr val="FF0000"/>
                </a:solidFill>
              </a:rPr>
              <a:t>Entropy </a:t>
            </a:r>
            <a:r>
              <a:rPr lang="en-US" dirty="0"/>
              <a:t>is the </a:t>
            </a:r>
            <a:r>
              <a:rPr lang="en-US" b="1" dirty="0">
                <a:solidFill>
                  <a:srgbClr val="FF0000"/>
                </a:solidFill>
              </a:rPr>
              <a:t>Expected Information Content </a:t>
            </a:r>
            <a:r>
              <a:rPr lang="en-US" dirty="0"/>
              <a:t>of all events</a:t>
            </a:r>
          </a:p>
        </p:txBody>
      </p:sp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33183036"/>
              </p:ext>
            </p:extLst>
          </p:nvPr>
        </p:nvGraphicFramePr>
        <p:xfrm>
          <a:off x="4692799" y="1922821"/>
          <a:ext cx="1489075" cy="72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14" name="Equation" r:id="rId3" imgW="812800" imgH="393700" progId="Equation.DSMT4">
                  <p:embed/>
                </p:oleObj>
              </mc:Choice>
              <mc:Fallback>
                <p:oleObj name="Equation" r:id="rId3" imgW="812800" imgH="3937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692799" y="1922821"/>
                        <a:ext cx="1489075" cy="723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7098052"/>
              </p:ext>
            </p:extLst>
          </p:nvPr>
        </p:nvGraphicFramePr>
        <p:xfrm>
          <a:off x="6802959" y="2587983"/>
          <a:ext cx="2187575" cy="420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15" name="Equation" r:id="rId5" imgW="1193800" imgH="228600" progId="Equation.DSMT4">
                  <p:embed/>
                </p:oleObj>
              </mc:Choice>
              <mc:Fallback>
                <p:oleObj name="Equation" r:id="rId5" imgW="119380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802959" y="2587983"/>
                        <a:ext cx="2187575" cy="4206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71612218"/>
              </p:ext>
            </p:extLst>
          </p:nvPr>
        </p:nvGraphicFramePr>
        <p:xfrm>
          <a:off x="2837318" y="4722725"/>
          <a:ext cx="5776912" cy="862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16" name="Equation" r:id="rId7" imgW="3149600" imgH="469900" progId="Equation.DSMT4">
                  <p:embed/>
                </p:oleObj>
              </mc:Choice>
              <mc:Fallback>
                <p:oleObj name="Equation" r:id="rId7" imgW="3149600" imgH="4699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837318" y="4722725"/>
                        <a:ext cx="5776912" cy="8620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11953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1" y="133765"/>
            <a:ext cx="8913813" cy="914400"/>
          </a:xfrm>
        </p:spPr>
        <p:txBody>
          <a:bodyPr/>
          <a:lstStyle/>
          <a:p>
            <a:r>
              <a:rPr lang="en-US" dirty="0"/>
              <a:t>Purity = </a:t>
            </a:r>
            <a:r>
              <a:rPr lang="en-US" b="1" dirty="0">
                <a:solidFill>
                  <a:srgbClr val="C00000"/>
                </a:solidFill>
              </a:rPr>
              <a:t>INFORMATION CONTENT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2683" y="1463615"/>
            <a:ext cx="5047130" cy="4770429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/>
              <a:t>Each </a:t>
            </a:r>
            <a:r>
              <a:rPr lang="en-US" b="1" dirty="0"/>
              <a:t>PARTITION</a:t>
            </a:r>
            <a:r>
              <a:rPr lang="en-US" dirty="0"/>
              <a:t> has data points from </a:t>
            </a:r>
            <a:r>
              <a:rPr lang="en-US" b="1" dirty="0"/>
              <a:t>EVERY</a:t>
            </a:r>
            <a:r>
              <a:rPr lang="en-US" dirty="0"/>
              <a:t> class.</a:t>
            </a:r>
          </a:p>
          <a:p>
            <a:pPr>
              <a:lnSpc>
                <a:spcPct val="110000"/>
              </a:lnSpc>
            </a:pPr>
            <a:r>
              <a:rPr lang="en-US" dirty="0"/>
              <a:t>Size of the </a:t>
            </a:r>
            <a:r>
              <a:rPr lang="en-US" b="1" dirty="0"/>
              <a:t>PARTITON</a:t>
            </a:r>
            <a:r>
              <a:rPr lang="en-US" dirty="0"/>
              <a:t> = total number of data points in it.</a:t>
            </a:r>
          </a:p>
          <a:p>
            <a:pPr>
              <a:lnSpc>
                <a:spcPct val="110000"/>
              </a:lnSpc>
            </a:pPr>
            <a:r>
              <a:rPr lang="en-US" dirty="0"/>
              <a:t>Each </a:t>
            </a:r>
            <a:r>
              <a:rPr lang="en-US" b="1" dirty="0"/>
              <a:t>PARTITION</a:t>
            </a:r>
            <a:r>
              <a:rPr lang="en-US" dirty="0"/>
              <a:t> has a </a:t>
            </a:r>
            <a:r>
              <a:rPr lang="en-US" b="1" dirty="0"/>
              <a:t>CLASS PROBABILTY DISTRIBUTION</a:t>
            </a:r>
            <a:r>
              <a:rPr lang="en-US" dirty="0"/>
              <a:t>.</a:t>
            </a:r>
          </a:p>
          <a:p>
            <a:pPr>
              <a:lnSpc>
                <a:spcPct val="110000"/>
              </a:lnSpc>
            </a:pPr>
            <a:r>
              <a:rPr lang="en-US" b="1" dirty="0">
                <a:solidFill>
                  <a:srgbClr val="FF0000"/>
                </a:solidFill>
              </a:rPr>
              <a:t>ENTROPY</a:t>
            </a:r>
            <a:r>
              <a:rPr lang="en-US" dirty="0">
                <a:solidFill>
                  <a:srgbClr val="FF0000"/>
                </a:solidFill>
              </a:rPr>
              <a:t> is the </a:t>
            </a:r>
            <a:r>
              <a:rPr lang="en-US" b="1" dirty="0">
                <a:solidFill>
                  <a:srgbClr val="FF0000"/>
                </a:solidFill>
              </a:rPr>
              <a:t>INFORMATION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b="1" dirty="0">
                <a:solidFill>
                  <a:srgbClr val="FF0000"/>
                </a:solidFill>
              </a:rPr>
              <a:t>CONTENT</a:t>
            </a:r>
            <a:r>
              <a:rPr lang="en-US" dirty="0">
                <a:solidFill>
                  <a:srgbClr val="FF0000"/>
                </a:solidFill>
              </a:rPr>
              <a:t> of the </a:t>
            </a:r>
            <a:r>
              <a:rPr lang="en-US" b="1" dirty="0">
                <a:solidFill>
                  <a:srgbClr val="FF0000"/>
                </a:solidFill>
              </a:rPr>
              <a:t>PARTITION</a:t>
            </a: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/>
          </p:nvPr>
        </p:nvGraphicFramePr>
        <p:xfrm>
          <a:off x="6053139" y="2979978"/>
          <a:ext cx="4384675" cy="1458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710" name="Equation" r:id="rId3" imgW="2374900" imgH="774700" progId="Equation.DSMT4">
                  <p:embed/>
                </p:oleObj>
              </mc:Choice>
              <mc:Fallback>
                <p:oleObj name="Equation" r:id="rId3" imgW="2374900" imgH="7747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053139" y="2979978"/>
                        <a:ext cx="4384675" cy="14589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6053139" y="1359899"/>
          <a:ext cx="2972529" cy="13885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711" name="Equation" r:id="rId5" imgW="1638300" imgH="749300" progId="Equation.DSMT4">
                  <p:embed/>
                </p:oleObj>
              </mc:Choice>
              <mc:Fallback>
                <p:oleObj name="Equation" r:id="rId5" imgW="1638300" imgH="7493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053139" y="1359899"/>
                        <a:ext cx="2972529" cy="138855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45303453"/>
              </p:ext>
            </p:extLst>
          </p:nvPr>
        </p:nvGraphicFramePr>
        <p:xfrm>
          <a:off x="5758819" y="5508691"/>
          <a:ext cx="5846763" cy="862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712" name="Equation" r:id="rId7" imgW="3187700" imgH="469900" progId="Equation.DSMT4">
                  <p:embed/>
                </p:oleObj>
              </mc:Choice>
              <mc:Fallback>
                <p:oleObj name="Equation" r:id="rId7" imgW="3187700" imgH="4699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758819" y="5508691"/>
                        <a:ext cx="5846763" cy="8620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9572505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524001" y="209456"/>
            <a:ext cx="8913813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2-Class Purity/Impurity measures</a:t>
            </a:r>
            <a:endParaRPr lang="en-US" dirty="0"/>
          </a:p>
        </p:txBody>
      </p:sp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11035716"/>
              </p:ext>
            </p:extLst>
          </p:nvPr>
        </p:nvGraphicFramePr>
        <p:xfrm>
          <a:off x="113374" y="1980061"/>
          <a:ext cx="4061012" cy="244644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82343173"/>
              </p:ext>
            </p:extLst>
          </p:nvPr>
        </p:nvGraphicFramePr>
        <p:xfrm>
          <a:off x="3964935" y="1980061"/>
          <a:ext cx="4253620" cy="238575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7" name="Char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05058803"/>
              </p:ext>
            </p:extLst>
          </p:nvPr>
        </p:nvGraphicFramePr>
        <p:xfrm>
          <a:off x="8025947" y="1856613"/>
          <a:ext cx="3933331" cy="23723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5827319"/>
              </p:ext>
            </p:extLst>
          </p:nvPr>
        </p:nvGraphicFramePr>
        <p:xfrm>
          <a:off x="4403438" y="4779291"/>
          <a:ext cx="3376613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73" name="Equation" r:id="rId6" imgW="1828800" imgH="444500" progId="Equation.DSMT4">
                  <p:embed/>
                </p:oleObj>
              </mc:Choice>
              <mc:Fallback>
                <p:oleObj name="Equation" r:id="rId6" imgW="1828800" imgH="4445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403438" y="4779291"/>
                        <a:ext cx="3376613" cy="838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37932855"/>
              </p:ext>
            </p:extLst>
          </p:nvPr>
        </p:nvGraphicFramePr>
        <p:xfrm>
          <a:off x="619880" y="4922959"/>
          <a:ext cx="3048000" cy="550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74" name="Equation" r:id="rId8" imgW="1651000" imgH="292100" progId="Equation.DSMT4">
                  <p:embed/>
                </p:oleObj>
              </mc:Choice>
              <mc:Fallback>
                <p:oleObj name="Equation" r:id="rId8" imgW="1651000" imgH="2921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19880" y="4922959"/>
                        <a:ext cx="3048000" cy="5508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77555561"/>
              </p:ext>
            </p:extLst>
          </p:nvPr>
        </p:nvGraphicFramePr>
        <p:xfrm>
          <a:off x="6112515" y="5714879"/>
          <a:ext cx="5846763" cy="862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75" name="Equation" r:id="rId10" imgW="3187700" imgH="469900" progId="Equation.DSMT4">
                  <p:embed/>
                </p:oleObj>
              </mc:Choice>
              <mc:Fallback>
                <p:oleObj name="Equation" r:id="rId10" imgW="3187700" imgH="4699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6112515" y="5714879"/>
                        <a:ext cx="5846763" cy="8620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7799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  <p:bldGraphic spid="6" grpId="0">
        <p:bldAsOne/>
      </p:bldGraphic>
      <p:bldGraphic spid="7" grpId="0">
        <p:bldAsOne/>
      </p:bldGraphic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1" y="171030"/>
            <a:ext cx="8913813" cy="9144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  Partition this!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/>
          </p:nvPr>
        </p:nvGraphicFramePr>
        <p:xfrm>
          <a:off x="5513948" y="1"/>
          <a:ext cx="5154053" cy="1925675"/>
        </p:xfrm>
        <a:graphic>
          <a:graphicData uri="http://schemas.openxmlformats.org/drawingml/2006/table">
            <a:tbl>
              <a:tblPr/>
              <a:tblGrid>
                <a:gridCol w="8908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711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811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811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2972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59267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Red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Blue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Green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TOTAL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0225">
                <a:tc>
                  <a:txBody>
                    <a:bodyPr/>
                    <a:lstStyle/>
                    <a:p>
                      <a:pPr algn="r" fontAlgn="ctr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Circle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9C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0 / 10 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5 / 20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0 / 30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5</a:t>
                      </a:r>
                      <a:r>
                        <a:rPr lang="en-US" sz="2000" b="1" i="0" u="none" strike="noStrike" baseline="0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 / 60</a:t>
                      </a:r>
                      <a:endParaRPr lang="en-US" sz="2000" b="1" i="0" u="none" strike="noStrike" dirty="0">
                        <a:solidFill>
                          <a:srgbClr val="FFFFFF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59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0225">
                <a:tc>
                  <a:txBody>
                    <a:bodyPr/>
                    <a:lstStyle/>
                    <a:p>
                      <a:pPr algn="r" fontAlgn="ctr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Square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9C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15 / 15 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10 / 15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15 / 10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40</a:t>
                      </a:r>
                      <a:r>
                        <a:rPr lang="en-US" sz="2000" b="1" i="0" u="none" strike="noStrike" baseline="0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 / 40</a:t>
                      </a:r>
                      <a:endParaRPr lang="en-US" sz="2000" b="1" i="0" u="none" strike="noStrike" dirty="0">
                        <a:solidFill>
                          <a:srgbClr val="FFFFFF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59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0225">
                <a:tc>
                  <a:txBody>
                    <a:bodyPr/>
                    <a:lstStyle/>
                    <a:p>
                      <a:pPr algn="r" fontAlgn="ctr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Triangle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9C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 20 / 5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30 / 0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baseline="0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10 / 5</a:t>
                      </a:r>
                      <a:endParaRPr lang="en-US" sz="2000" b="1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60</a:t>
                      </a:r>
                      <a:r>
                        <a:rPr lang="en-US" sz="2000" b="1" i="0" u="none" strike="noStrike" baseline="0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 / 10</a:t>
                      </a:r>
                      <a:endParaRPr lang="en-US" sz="2000" b="1" i="0" u="none" strike="noStrike" dirty="0">
                        <a:solidFill>
                          <a:srgbClr val="FFFFFF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59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9968">
                <a:tc>
                  <a:txBody>
                    <a:bodyPr/>
                    <a:lstStyle/>
                    <a:p>
                      <a:pPr algn="r" fontAlgn="ctr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TOTAL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9C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35</a:t>
                      </a:r>
                      <a:r>
                        <a:rPr lang="en-US" sz="2000" b="1" i="0" u="none" strike="noStrike" baseline="0" dirty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 / 30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45</a:t>
                      </a:r>
                      <a:r>
                        <a:rPr lang="en-US" sz="2000" b="1" i="0" u="none" strike="noStrike" baseline="0" dirty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 / 35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25</a:t>
                      </a:r>
                      <a:r>
                        <a:rPr lang="en-US" sz="2000" b="1" i="0" u="none" strike="noStrike" baseline="0" dirty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 / 45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105</a:t>
                      </a:r>
                      <a:r>
                        <a:rPr lang="en-US" sz="2000" b="1" i="0" u="none" strike="noStrike" baseline="0" dirty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 / 110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3" name="Rounded Rectangle 12"/>
          <p:cNvSpPr/>
          <p:nvPr/>
        </p:nvSpPr>
        <p:spPr>
          <a:xfrm>
            <a:off x="3679931" y="1614279"/>
            <a:ext cx="1678934" cy="764094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000000"/>
                </a:solidFill>
              </a:rPr>
              <a:t>R(?, ?)</a:t>
            </a:r>
          </a:p>
          <a:p>
            <a:pPr algn="ctr"/>
            <a:r>
              <a:rPr lang="en-US" sz="2400" b="1" dirty="0">
                <a:solidFill>
                  <a:srgbClr val="008000"/>
                </a:solidFill>
              </a:rPr>
              <a:t>105</a:t>
            </a:r>
            <a:r>
              <a:rPr lang="en-US" sz="2400" dirty="0">
                <a:solidFill>
                  <a:srgbClr val="008000"/>
                </a:solidFill>
              </a:rPr>
              <a:t> </a:t>
            </a:r>
            <a:r>
              <a:rPr lang="en-US" sz="2400" dirty="0">
                <a:solidFill>
                  <a:schemeClr val="tx1"/>
                </a:solidFill>
              </a:rPr>
              <a:t>/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FF0000"/>
                </a:solidFill>
              </a:rPr>
              <a:t>110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1762499" y="3187246"/>
            <a:ext cx="1678934" cy="764094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000000"/>
                </a:solidFill>
              </a:rPr>
              <a:t>R(Cir, ?)</a:t>
            </a:r>
          </a:p>
          <a:p>
            <a:pPr algn="ctr"/>
            <a:r>
              <a:rPr lang="en-US" sz="2400" b="1" dirty="0">
                <a:solidFill>
                  <a:srgbClr val="008000"/>
                </a:solidFill>
              </a:rPr>
              <a:t>5 </a:t>
            </a:r>
            <a:r>
              <a:rPr lang="en-US" sz="2400" dirty="0">
                <a:solidFill>
                  <a:schemeClr val="tx1"/>
                </a:solidFill>
              </a:rPr>
              <a:t>/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FF0000"/>
                </a:solidFill>
              </a:rPr>
              <a:t>60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3679931" y="3187246"/>
            <a:ext cx="1678934" cy="764094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000000"/>
                </a:solidFill>
              </a:rPr>
              <a:t>R(</a:t>
            </a:r>
            <a:r>
              <a:rPr lang="en-US" sz="2400" b="1" dirty="0" err="1">
                <a:solidFill>
                  <a:srgbClr val="000000"/>
                </a:solidFill>
              </a:rPr>
              <a:t>Sqr</a:t>
            </a:r>
            <a:r>
              <a:rPr lang="en-US" sz="2400" b="1" dirty="0">
                <a:solidFill>
                  <a:srgbClr val="000000"/>
                </a:solidFill>
              </a:rPr>
              <a:t>, ?)</a:t>
            </a:r>
          </a:p>
          <a:p>
            <a:pPr algn="ctr"/>
            <a:r>
              <a:rPr lang="en-US" sz="2400" b="1" dirty="0">
                <a:solidFill>
                  <a:srgbClr val="008000"/>
                </a:solidFill>
              </a:rPr>
              <a:t>40 </a:t>
            </a:r>
            <a:r>
              <a:rPr lang="en-US" sz="2400" dirty="0">
                <a:solidFill>
                  <a:schemeClr val="tx1"/>
                </a:solidFill>
              </a:rPr>
              <a:t>/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FF0000"/>
                </a:solidFill>
              </a:rPr>
              <a:t>40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5597364" y="3187246"/>
            <a:ext cx="1678934" cy="764094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000000"/>
                </a:solidFill>
              </a:rPr>
              <a:t>R(Tri, ?)</a:t>
            </a:r>
          </a:p>
          <a:p>
            <a:pPr algn="ctr"/>
            <a:r>
              <a:rPr lang="en-US" sz="2400" b="1" dirty="0">
                <a:solidFill>
                  <a:srgbClr val="008000"/>
                </a:solidFill>
              </a:rPr>
              <a:t>60 </a:t>
            </a:r>
            <a:r>
              <a:rPr lang="en-US" sz="2400" dirty="0">
                <a:solidFill>
                  <a:schemeClr val="tx1"/>
                </a:solidFill>
              </a:rPr>
              <a:t>/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FF0000"/>
                </a:solidFill>
              </a:rPr>
              <a:t>10</a:t>
            </a:r>
          </a:p>
        </p:txBody>
      </p:sp>
      <p:cxnSp>
        <p:nvCxnSpPr>
          <p:cNvPr id="19" name="Straight Arrow Connector 18"/>
          <p:cNvCxnSpPr>
            <a:stCxn id="13" idx="2"/>
            <a:endCxn id="15" idx="0"/>
          </p:cNvCxnSpPr>
          <p:nvPr/>
        </p:nvCxnSpPr>
        <p:spPr>
          <a:xfrm flipH="1">
            <a:off x="2601966" y="2378374"/>
            <a:ext cx="1917432" cy="808873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endCxn id="16" idx="0"/>
          </p:cNvCxnSpPr>
          <p:nvPr/>
        </p:nvCxnSpPr>
        <p:spPr>
          <a:xfrm>
            <a:off x="4519398" y="2378374"/>
            <a:ext cx="0" cy="808873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endCxn id="17" idx="0"/>
          </p:cNvCxnSpPr>
          <p:nvPr/>
        </p:nvCxnSpPr>
        <p:spPr>
          <a:xfrm>
            <a:off x="4519399" y="2378374"/>
            <a:ext cx="1917433" cy="808873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ounded Rectangle 25"/>
          <p:cNvSpPr/>
          <p:nvPr/>
        </p:nvSpPr>
        <p:spPr>
          <a:xfrm>
            <a:off x="3684345" y="4150256"/>
            <a:ext cx="1678934" cy="764094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000000"/>
                </a:solidFill>
              </a:rPr>
              <a:t>R(?, ?)</a:t>
            </a:r>
          </a:p>
          <a:p>
            <a:pPr algn="ctr"/>
            <a:r>
              <a:rPr lang="en-US" sz="2400" b="1" dirty="0">
                <a:solidFill>
                  <a:srgbClr val="008000"/>
                </a:solidFill>
              </a:rPr>
              <a:t>105</a:t>
            </a:r>
            <a:r>
              <a:rPr lang="en-US" sz="2400" dirty="0">
                <a:solidFill>
                  <a:srgbClr val="008000"/>
                </a:solidFill>
              </a:rPr>
              <a:t> </a:t>
            </a:r>
            <a:r>
              <a:rPr lang="en-US" sz="2400" dirty="0">
                <a:solidFill>
                  <a:schemeClr val="tx1"/>
                </a:solidFill>
              </a:rPr>
              <a:t>/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FF0000"/>
                </a:solidFill>
              </a:rPr>
              <a:t>110</a:t>
            </a:r>
          </a:p>
        </p:txBody>
      </p:sp>
      <p:sp>
        <p:nvSpPr>
          <p:cNvPr id="27" name="Rounded Rectangle 26"/>
          <p:cNvSpPr/>
          <p:nvPr/>
        </p:nvSpPr>
        <p:spPr>
          <a:xfrm>
            <a:off x="1766913" y="5723223"/>
            <a:ext cx="1678934" cy="764094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000000"/>
                </a:solidFill>
              </a:rPr>
              <a:t>R(?, Red)</a:t>
            </a:r>
          </a:p>
          <a:p>
            <a:pPr algn="ctr"/>
            <a:r>
              <a:rPr lang="en-US" sz="2400" b="1" dirty="0">
                <a:solidFill>
                  <a:srgbClr val="008000"/>
                </a:solidFill>
              </a:rPr>
              <a:t>35 </a:t>
            </a:r>
            <a:r>
              <a:rPr lang="en-US" sz="2400" dirty="0">
                <a:solidFill>
                  <a:schemeClr val="tx1"/>
                </a:solidFill>
              </a:rPr>
              <a:t>/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FF0000"/>
                </a:solidFill>
              </a:rPr>
              <a:t>30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3684345" y="5723223"/>
            <a:ext cx="1678934" cy="764094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000000"/>
                </a:solidFill>
              </a:rPr>
              <a:t>R(?, </a:t>
            </a:r>
            <a:r>
              <a:rPr lang="en-US" sz="2400" b="1" dirty="0" err="1">
                <a:solidFill>
                  <a:srgbClr val="000000"/>
                </a:solidFill>
              </a:rPr>
              <a:t>Blu</a:t>
            </a:r>
            <a:r>
              <a:rPr lang="en-US" sz="2400" b="1" dirty="0">
                <a:solidFill>
                  <a:srgbClr val="000000"/>
                </a:solidFill>
              </a:rPr>
              <a:t>)</a:t>
            </a:r>
          </a:p>
          <a:p>
            <a:pPr algn="ctr"/>
            <a:r>
              <a:rPr lang="en-US" sz="2400" b="1" dirty="0">
                <a:solidFill>
                  <a:srgbClr val="008000"/>
                </a:solidFill>
              </a:rPr>
              <a:t>45</a:t>
            </a:r>
            <a:r>
              <a:rPr lang="en-US" sz="2400" dirty="0">
                <a:solidFill>
                  <a:schemeClr val="tx1"/>
                </a:solidFill>
              </a:rPr>
              <a:t>/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FF0000"/>
                </a:solidFill>
              </a:rPr>
              <a:t>35</a:t>
            </a:r>
          </a:p>
        </p:txBody>
      </p:sp>
      <p:sp>
        <p:nvSpPr>
          <p:cNvPr id="29" name="Rounded Rectangle 28"/>
          <p:cNvSpPr/>
          <p:nvPr/>
        </p:nvSpPr>
        <p:spPr>
          <a:xfrm>
            <a:off x="5601778" y="5723223"/>
            <a:ext cx="1678934" cy="764094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000000"/>
                </a:solidFill>
              </a:rPr>
              <a:t>R(?, </a:t>
            </a:r>
            <a:r>
              <a:rPr lang="en-US" sz="2400" b="1" dirty="0" err="1">
                <a:solidFill>
                  <a:srgbClr val="000000"/>
                </a:solidFill>
              </a:rPr>
              <a:t>Gre</a:t>
            </a:r>
            <a:r>
              <a:rPr lang="en-US" sz="2400" b="1" dirty="0">
                <a:solidFill>
                  <a:srgbClr val="000000"/>
                </a:solidFill>
              </a:rPr>
              <a:t>)</a:t>
            </a:r>
          </a:p>
          <a:p>
            <a:pPr algn="ctr"/>
            <a:r>
              <a:rPr lang="en-US" sz="2400" b="1" dirty="0">
                <a:solidFill>
                  <a:srgbClr val="008000"/>
                </a:solidFill>
              </a:rPr>
              <a:t>25</a:t>
            </a:r>
            <a:r>
              <a:rPr lang="en-US" sz="2400" dirty="0">
                <a:solidFill>
                  <a:schemeClr val="tx1"/>
                </a:solidFill>
              </a:rPr>
              <a:t>/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FF0000"/>
                </a:solidFill>
              </a:rPr>
              <a:t>45</a:t>
            </a:r>
          </a:p>
        </p:txBody>
      </p:sp>
      <p:cxnSp>
        <p:nvCxnSpPr>
          <p:cNvPr id="30" name="Straight Arrow Connector 29"/>
          <p:cNvCxnSpPr>
            <a:stCxn id="26" idx="2"/>
            <a:endCxn id="27" idx="0"/>
          </p:cNvCxnSpPr>
          <p:nvPr/>
        </p:nvCxnSpPr>
        <p:spPr>
          <a:xfrm flipH="1">
            <a:off x="2606380" y="4914351"/>
            <a:ext cx="1917432" cy="808873"/>
          </a:xfrm>
          <a:prstGeom prst="straightConnector1">
            <a:avLst/>
          </a:prstGeom>
          <a:ln>
            <a:solidFill>
              <a:srgbClr val="000000"/>
            </a:solidFill>
            <a:headEnd type="none"/>
            <a:tailEnd type="triangle" w="lg" len="lg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</p:cxnSp>
      <p:cxnSp>
        <p:nvCxnSpPr>
          <p:cNvPr id="31" name="Straight Arrow Connector 30"/>
          <p:cNvCxnSpPr>
            <a:endCxn id="28" idx="0"/>
          </p:cNvCxnSpPr>
          <p:nvPr/>
        </p:nvCxnSpPr>
        <p:spPr>
          <a:xfrm>
            <a:off x="4523812" y="4914351"/>
            <a:ext cx="0" cy="808873"/>
          </a:xfrm>
          <a:prstGeom prst="straightConnector1">
            <a:avLst/>
          </a:prstGeom>
          <a:ln>
            <a:solidFill>
              <a:srgbClr val="000000"/>
            </a:solidFill>
            <a:headEnd type="none"/>
            <a:tailEnd type="triangle" w="lg" len="lg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</p:cxnSp>
      <p:cxnSp>
        <p:nvCxnSpPr>
          <p:cNvPr id="32" name="Straight Arrow Connector 31"/>
          <p:cNvCxnSpPr>
            <a:endCxn id="29" idx="0"/>
          </p:cNvCxnSpPr>
          <p:nvPr/>
        </p:nvCxnSpPr>
        <p:spPr>
          <a:xfrm>
            <a:off x="4523813" y="4914351"/>
            <a:ext cx="1917433" cy="808873"/>
          </a:xfrm>
          <a:prstGeom prst="straightConnector1">
            <a:avLst/>
          </a:prstGeom>
          <a:ln>
            <a:solidFill>
              <a:srgbClr val="000000"/>
            </a:solidFill>
            <a:headEnd type="none"/>
            <a:tailEnd type="triangle" w="lg" len="lg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</p:cxnSp>
      <p:sp>
        <p:nvSpPr>
          <p:cNvPr id="33" name="TextBox 32"/>
          <p:cNvSpPr txBox="1"/>
          <p:nvPr/>
        </p:nvSpPr>
        <p:spPr>
          <a:xfrm>
            <a:off x="5800305" y="4333498"/>
            <a:ext cx="4046364" cy="83099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400" dirty="0"/>
              <a:t>Which is a “better” partition?</a:t>
            </a:r>
          </a:p>
          <a:p>
            <a:r>
              <a:rPr lang="en-US" sz="2400" dirty="0"/>
              <a:t>What is “purity” of a partition?</a:t>
            </a:r>
          </a:p>
        </p:txBody>
      </p:sp>
    </p:spTree>
    <p:extLst>
      <p:ext uri="{BB962C8B-B14F-4D97-AF65-F5344CB8AC3E}">
        <p14:creationId xmlns:p14="http://schemas.microsoft.com/office/powerpoint/2010/main" val="561162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 animBg="1"/>
      <p:bldP spid="16" grpId="0" animBg="1"/>
      <p:bldP spid="17" grpId="0" animBg="1"/>
      <p:bldP spid="26" grpId="0" animBg="1"/>
      <p:bldP spid="27" grpId="0" animBg="1"/>
      <p:bldP spid="28" grpId="0" animBg="1"/>
      <p:bldP spid="29" grpId="0" animBg="1"/>
      <p:bldP spid="33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1" y="209456"/>
            <a:ext cx="8913813" cy="914400"/>
          </a:xfrm>
        </p:spPr>
        <p:txBody>
          <a:bodyPr/>
          <a:lstStyle/>
          <a:p>
            <a:r>
              <a:rPr lang="en-US" dirty="0"/>
              <a:t>Information </a:t>
            </a:r>
            <a:r>
              <a:rPr lang="en-US" dirty="0">
                <a:solidFill>
                  <a:srgbClr val="C00000"/>
                </a:solidFill>
              </a:rPr>
              <a:t>Gain</a:t>
            </a:r>
            <a:endParaRPr lang="en-US" b="1" dirty="0">
              <a:solidFill>
                <a:srgbClr val="C00000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1661232" y="1437472"/>
            <a:ext cx="9831362" cy="2364336"/>
            <a:chOff x="137232" y="1437471"/>
            <a:chExt cx="9831362" cy="2364336"/>
          </a:xfrm>
        </p:grpSpPr>
        <p:graphicFrame>
          <p:nvGraphicFramePr>
            <p:cNvPr id="11" name="Object 1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39376014"/>
                </p:ext>
              </p:extLst>
            </p:nvPr>
          </p:nvGraphicFramePr>
          <p:xfrm>
            <a:off x="6009369" y="1437471"/>
            <a:ext cx="3959225" cy="15827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6700" name="Equation" r:id="rId3" imgW="2159000" imgH="863600" progId="Equation.DSMT4">
                    <p:embed/>
                  </p:oleObj>
                </mc:Choice>
                <mc:Fallback>
                  <p:oleObj name="Equation" r:id="rId3" imgW="2159000" imgH="86360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6009369" y="1437471"/>
                          <a:ext cx="3959225" cy="158273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13" name="Group 12"/>
            <p:cNvGrpSpPr/>
            <p:nvPr/>
          </p:nvGrpSpPr>
          <p:grpSpPr>
            <a:xfrm>
              <a:off x="137232" y="1464746"/>
              <a:ext cx="5222414" cy="2337061"/>
              <a:chOff x="107508" y="1406994"/>
              <a:chExt cx="5222414" cy="2337061"/>
            </a:xfrm>
          </p:grpSpPr>
          <p:sp>
            <p:nvSpPr>
              <p:cNvPr id="14" name="Rounded Rectangle 13"/>
              <p:cNvSpPr/>
              <p:nvPr/>
            </p:nvSpPr>
            <p:spPr>
              <a:xfrm>
                <a:off x="2024940" y="1406994"/>
                <a:ext cx="1387549" cy="764094"/>
              </a:xfrm>
              <a:prstGeom prst="roundRect">
                <a:avLst/>
              </a:prstGeom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dirty="0">
                    <a:solidFill>
                      <a:srgbClr val="000000"/>
                    </a:solidFill>
                  </a:rPr>
                  <a:t>R(?, ?)</a:t>
                </a:r>
              </a:p>
              <a:p>
                <a:pPr algn="ctr"/>
                <a:r>
                  <a:rPr lang="en-US" sz="2000" b="1" dirty="0">
                    <a:solidFill>
                      <a:srgbClr val="008000"/>
                    </a:solidFill>
                  </a:rPr>
                  <a:t>105</a:t>
                </a:r>
                <a:r>
                  <a:rPr lang="en-US" sz="2000" dirty="0">
                    <a:solidFill>
                      <a:srgbClr val="008000"/>
                    </a:solidFill>
                  </a:rPr>
                  <a:t> </a:t>
                </a:r>
                <a:r>
                  <a:rPr lang="en-US" sz="2000" dirty="0">
                    <a:solidFill>
                      <a:schemeClr val="tx1"/>
                    </a:solidFill>
                  </a:rPr>
                  <a:t>/</a:t>
                </a:r>
                <a:r>
                  <a:rPr lang="en-US" sz="2000" dirty="0"/>
                  <a:t> </a:t>
                </a:r>
                <a:r>
                  <a:rPr lang="en-US" sz="2000" b="1" dirty="0">
                    <a:solidFill>
                      <a:srgbClr val="FF0000"/>
                    </a:solidFill>
                  </a:rPr>
                  <a:t>110</a:t>
                </a:r>
              </a:p>
            </p:txBody>
          </p:sp>
          <p:sp>
            <p:nvSpPr>
              <p:cNvPr id="15" name="Rounded Rectangle 14"/>
              <p:cNvSpPr/>
              <p:nvPr/>
            </p:nvSpPr>
            <p:spPr>
              <a:xfrm>
                <a:off x="107508" y="2979961"/>
                <a:ext cx="1387549" cy="764094"/>
              </a:xfrm>
              <a:prstGeom prst="roundRect">
                <a:avLst/>
              </a:prstGeom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dirty="0">
                    <a:solidFill>
                      <a:srgbClr val="000000"/>
                    </a:solidFill>
                  </a:rPr>
                  <a:t>R(Cir, ?)</a:t>
                </a:r>
              </a:p>
              <a:p>
                <a:pPr algn="ctr"/>
                <a:r>
                  <a:rPr lang="en-US" sz="2000" b="1" dirty="0">
                    <a:solidFill>
                      <a:srgbClr val="008000"/>
                    </a:solidFill>
                  </a:rPr>
                  <a:t>5 </a:t>
                </a:r>
                <a:r>
                  <a:rPr lang="en-US" sz="2000" dirty="0">
                    <a:solidFill>
                      <a:schemeClr val="tx1"/>
                    </a:solidFill>
                  </a:rPr>
                  <a:t>/</a:t>
                </a:r>
                <a:r>
                  <a:rPr lang="en-US" sz="2000" dirty="0"/>
                  <a:t> </a:t>
                </a:r>
                <a:r>
                  <a:rPr lang="en-US" sz="2000" b="1" dirty="0">
                    <a:solidFill>
                      <a:srgbClr val="FF0000"/>
                    </a:solidFill>
                  </a:rPr>
                  <a:t>60</a:t>
                </a:r>
              </a:p>
            </p:txBody>
          </p:sp>
          <p:sp>
            <p:nvSpPr>
              <p:cNvPr id="16" name="Rounded Rectangle 15"/>
              <p:cNvSpPr/>
              <p:nvPr/>
            </p:nvSpPr>
            <p:spPr>
              <a:xfrm>
                <a:off x="2024940" y="2979961"/>
                <a:ext cx="1387549" cy="764094"/>
              </a:xfrm>
              <a:prstGeom prst="roundRect">
                <a:avLst/>
              </a:prstGeom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dirty="0">
                    <a:solidFill>
                      <a:srgbClr val="000000"/>
                    </a:solidFill>
                  </a:rPr>
                  <a:t>R(</a:t>
                </a:r>
                <a:r>
                  <a:rPr lang="en-US" sz="2000" b="1" dirty="0" err="1">
                    <a:solidFill>
                      <a:srgbClr val="000000"/>
                    </a:solidFill>
                  </a:rPr>
                  <a:t>Sqr</a:t>
                </a:r>
                <a:r>
                  <a:rPr lang="en-US" sz="2000" b="1" dirty="0">
                    <a:solidFill>
                      <a:srgbClr val="000000"/>
                    </a:solidFill>
                  </a:rPr>
                  <a:t>, ?)</a:t>
                </a:r>
              </a:p>
              <a:p>
                <a:pPr algn="ctr"/>
                <a:r>
                  <a:rPr lang="en-US" sz="2000" b="1" dirty="0">
                    <a:solidFill>
                      <a:srgbClr val="008000"/>
                    </a:solidFill>
                  </a:rPr>
                  <a:t>40 </a:t>
                </a:r>
                <a:r>
                  <a:rPr lang="en-US" sz="2000" dirty="0">
                    <a:solidFill>
                      <a:schemeClr val="tx1"/>
                    </a:solidFill>
                  </a:rPr>
                  <a:t>/</a:t>
                </a:r>
                <a:r>
                  <a:rPr lang="en-US" sz="2000" dirty="0"/>
                  <a:t> </a:t>
                </a:r>
                <a:r>
                  <a:rPr lang="en-US" sz="2000" b="1" dirty="0">
                    <a:solidFill>
                      <a:srgbClr val="FF0000"/>
                    </a:solidFill>
                  </a:rPr>
                  <a:t>40</a:t>
                </a:r>
              </a:p>
            </p:txBody>
          </p:sp>
          <p:sp>
            <p:nvSpPr>
              <p:cNvPr id="17" name="Rounded Rectangle 16"/>
              <p:cNvSpPr/>
              <p:nvPr/>
            </p:nvSpPr>
            <p:spPr>
              <a:xfrm>
                <a:off x="3942373" y="2979961"/>
                <a:ext cx="1387549" cy="764094"/>
              </a:xfrm>
              <a:prstGeom prst="roundRect">
                <a:avLst/>
              </a:prstGeom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dirty="0">
                    <a:solidFill>
                      <a:srgbClr val="000000"/>
                    </a:solidFill>
                  </a:rPr>
                  <a:t>R(Tri, ?)</a:t>
                </a:r>
              </a:p>
              <a:p>
                <a:pPr algn="ctr"/>
                <a:r>
                  <a:rPr lang="en-US" sz="2000" b="1" dirty="0">
                    <a:solidFill>
                      <a:srgbClr val="008000"/>
                    </a:solidFill>
                  </a:rPr>
                  <a:t>60 </a:t>
                </a:r>
                <a:r>
                  <a:rPr lang="en-US" sz="2000" dirty="0">
                    <a:solidFill>
                      <a:schemeClr val="tx1"/>
                    </a:solidFill>
                  </a:rPr>
                  <a:t>/</a:t>
                </a:r>
                <a:r>
                  <a:rPr lang="en-US" sz="2000" dirty="0"/>
                  <a:t> </a:t>
                </a:r>
                <a:r>
                  <a:rPr lang="en-US" sz="2000" b="1" dirty="0">
                    <a:solidFill>
                      <a:srgbClr val="FF0000"/>
                    </a:solidFill>
                  </a:rPr>
                  <a:t>10</a:t>
                </a:r>
              </a:p>
            </p:txBody>
          </p:sp>
          <p:cxnSp>
            <p:nvCxnSpPr>
              <p:cNvPr id="18" name="Straight Arrow Connector 17"/>
              <p:cNvCxnSpPr>
                <a:stCxn id="14" idx="2"/>
                <a:endCxn id="15" idx="0"/>
              </p:cNvCxnSpPr>
              <p:nvPr/>
            </p:nvCxnSpPr>
            <p:spPr>
              <a:xfrm flipH="1">
                <a:off x="801283" y="2171088"/>
                <a:ext cx="1917432" cy="808873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/>
                <a:tailEnd type="triangle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/>
              <p:cNvCxnSpPr>
                <a:endCxn id="16" idx="0"/>
              </p:cNvCxnSpPr>
              <p:nvPr/>
            </p:nvCxnSpPr>
            <p:spPr>
              <a:xfrm>
                <a:off x="2718714" y="2171088"/>
                <a:ext cx="1" cy="808873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/>
                <a:tailEnd type="triangle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/>
              <p:cNvCxnSpPr>
                <a:endCxn id="17" idx="0"/>
              </p:cNvCxnSpPr>
              <p:nvPr/>
            </p:nvCxnSpPr>
            <p:spPr>
              <a:xfrm>
                <a:off x="2714356" y="2171088"/>
                <a:ext cx="1921792" cy="808873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/>
                <a:tailEnd type="triangle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" name="Group 3"/>
          <p:cNvGrpSpPr/>
          <p:nvPr/>
        </p:nvGrpSpPr>
        <p:grpSpPr>
          <a:xfrm>
            <a:off x="1656874" y="4082766"/>
            <a:ext cx="9721420" cy="2267598"/>
            <a:chOff x="132873" y="4082765"/>
            <a:chExt cx="9721420" cy="2267598"/>
          </a:xfrm>
        </p:grpSpPr>
        <p:graphicFrame>
          <p:nvGraphicFramePr>
            <p:cNvPr id="12" name="Object 1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354371962"/>
                </p:ext>
              </p:extLst>
            </p:nvPr>
          </p:nvGraphicFramePr>
          <p:xfrm>
            <a:off x="6009368" y="4082765"/>
            <a:ext cx="3844925" cy="1562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6701" name="Equation" r:id="rId5" imgW="2095500" imgH="850900" progId="Equation.DSMT4">
                    <p:embed/>
                  </p:oleObj>
                </mc:Choice>
                <mc:Fallback>
                  <p:oleObj name="Equation" r:id="rId5" imgW="2095500" imgH="85090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6009368" y="4082765"/>
                          <a:ext cx="3844925" cy="15621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21" name="Group 20"/>
            <p:cNvGrpSpPr/>
            <p:nvPr/>
          </p:nvGrpSpPr>
          <p:grpSpPr>
            <a:xfrm>
              <a:off x="132873" y="4082765"/>
              <a:ext cx="5222414" cy="2267598"/>
              <a:chOff x="214294" y="4205133"/>
              <a:chExt cx="5222414" cy="2267598"/>
            </a:xfrm>
          </p:grpSpPr>
          <p:sp>
            <p:nvSpPr>
              <p:cNvPr id="22" name="Rounded Rectangle 21"/>
              <p:cNvSpPr/>
              <p:nvPr/>
            </p:nvSpPr>
            <p:spPr>
              <a:xfrm>
                <a:off x="2131726" y="4205133"/>
                <a:ext cx="1387549" cy="694631"/>
              </a:xfrm>
              <a:prstGeom prst="round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dirty="0">
                    <a:solidFill>
                      <a:srgbClr val="000000"/>
                    </a:solidFill>
                  </a:rPr>
                  <a:t>R(?, ?)</a:t>
                </a:r>
              </a:p>
              <a:p>
                <a:pPr algn="ctr"/>
                <a:r>
                  <a:rPr lang="en-US" sz="2000" b="1" dirty="0">
                    <a:solidFill>
                      <a:srgbClr val="008000"/>
                    </a:solidFill>
                  </a:rPr>
                  <a:t>105</a:t>
                </a:r>
                <a:r>
                  <a:rPr lang="en-US" sz="2000" dirty="0">
                    <a:solidFill>
                      <a:srgbClr val="008000"/>
                    </a:solidFill>
                  </a:rPr>
                  <a:t> </a:t>
                </a:r>
                <a:r>
                  <a:rPr lang="en-US" sz="2000" dirty="0">
                    <a:solidFill>
                      <a:schemeClr val="tx1"/>
                    </a:solidFill>
                  </a:rPr>
                  <a:t>/</a:t>
                </a:r>
                <a:r>
                  <a:rPr lang="en-US" sz="2000" dirty="0"/>
                  <a:t> </a:t>
                </a:r>
                <a:r>
                  <a:rPr lang="en-US" sz="2000" b="1" dirty="0">
                    <a:solidFill>
                      <a:srgbClr val="FF0000"/>
                    </a:solidFill>
                  </a:rPr>
                  <a:t>110</a:t>
                </a:r>
              </a:p>
            </p:txBody>
          </p:sp>
          <p:sp>
            <p:nvSpPr>
              <p:cNvPr id="23" name="Rounded Rectangle 22"/>
              <p:cNvSpPr/>
              <p:nvPr/>
            </p:nvSpPr>
            <p:spPr>
              <a:xfrm>
                <a:off x="214294" y="5778100"/>
                <a:ext cx="1387549" cy="694631"/>
              </a:xfrm>
              <a:prstGeom prst="round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dirty="0">
                    <a:solidFill>
                      <a:srgbClr val="000000"/>
                    </a:solidFill>
                  </a:rPr>
                  <a:t>R(?, Red)</a:t>
                </a:r>
              </a:p>
              <a:p>
                <a:pPr algn="ctr"/>
                <a:r>
                  <a:rPr lang="en-US" sz="2000" b="1" dirty="0">
                    <a:solidFill>
                      <a:srgbClr val="008000"/>
                    </a:solidFill>
                  </a:rPr>
                  <a:t>35 </a:t>
                </a:r>
                <a:r>
                  <a:rPr lang="en-US" sz="2000" dirty="0">
                    <a:solidFill>
                      <a:schemeClr val="tx1"/>
                    </a:solidFill>
                  </a:rPr>
                  <a:t>/</a:t>
                </a:r>
                <a:r>
                  <a:rPr lang="en-US" sz="2000" dirty="0"/>
                  <a:t> </a:t>
                </a:r>
                <a:r>
                  <a:rPr lang="en-US" sz="2000" b="1" dirty="0">
                    <a:solidFill>
                      <a:srgbClr val="FF0000"/>
                    </a:solidFill>
                  </a:rPr>
                  <a:t>30</a:t>
                </a:r>
              </a:p>
            </p:txBody>
          </p:sp>
          <p:sp>
            <p:nvSpPr>
              <p:cNvPr id="24" name="Rounded Rectangle 23"/>
              <p:cNvSpPr/>
              <p:nvPr/>
            </p:nvSpPr>
            <p:spPr>
              <a:xfrm>
                <a:off x="2131726" y="5778100"/>
                <a:ext cx="1387549" cy="694631"/>
              </a:xfrm>
              <a:prstGeom prst="round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dirty="0">
                    <a:solidFill>
                      <a:srgbClr val="000000"/>
                    </a:solidFill>
                  </a:rPr>
                  <a:t>R(?, </a:t>
                </a:r>
                <a:r>
                  <a:rPr lang="en-US" sz="2000" b="1" dirty="0" err="1">
                    <a:solidFill>
                      <a:srgbClr val="000000"/>
                    </a:solidFill>
                  </a:rPr>
                  <a:t>Blu</a:t>
                </a:r>
                <a:r>
                  <a:rPr lang="en-US" sz="2000" b="1" dirty="0">
                    <a:solidFill>
                      <a:srgbClr val="000000"/>
                    </a:solidFill>
                  </a:rPr>
                  <a:t>)</a:t>
                </a:r>
              </a:p>
              <a:p>
                <a:pPr algn="ctr"/>
                <a:r>
                  <a:rPr lang="en-US" sz="2000" b="1" dirty="0">
                    <a:solidFill>
                      <a:srgbClr val="008000"/>
                    </a:solidFill>
                  </a:rPr>
                  <a:t>45</a:t>
                </a:r>
                <a:r>
                  <a:rPr lang="en-US" sz="2000" dirty="0">
                    <a:solidFill>
                      <a:schemeClr val="tx1"/>
                    </a:solidFill>
                  </a:rPr>
                  <a:t>/</a:t>
                </a:r>
                <a:r>
                  <a:rPr lang="en-US" sz="2000" dirty="0"/>
                  <a:t> </a:t>
                </a:r>
                <a:r>
                  <a:rPr lang="en-US" sz="2000" b="1" dirty="0">
                    <a:solidFill>
                      <a:srgbClr val="FF0000"/>
                    </a:solidFill>
                  </a:rPr>
                  <a:t>35</a:t>
                </a:r>
              </a:p>
            </p:txBody>
          </p:sp>
          <p:sp>
            <p:nvSpPr>
              <p:cNvPr id="25" name="Rounded Rectangle 24"/>
              <p:cNvSpPr/>
              <p:nvPr/>
            </p:nvSpPr>
            <p:spPr>
              <a:xfrm>
                <a:off x="4049159" y="5778100"/>
                <a:ext cx="1387549" cy="694631"/>
              </a:xfrm>
              <a:prstGeom prst="round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dirty="0">
                    <a:solidFill>
                      <a:srgbClr val="000000"/>
                    </a:solidFill>
                  </a:rPr>
                  <a:t>R(?, </a:t>
                </a:r>
                <a:r>
                  <a:rPr lang="en-US" sz="2000" b="1" dirty="0" err="1">
                    <a:solidFill>
                      <a:srgbClr val="000000"/>
                    </a:solidFill>
                  </a:rPr>
                  <a:t>Gre</a:t>
                </a:r>
                <a:r>
                  <a:rPr lang="en-US" sz="2000" b="1" dirty="0">
                    <a:solidFill>
                      <a:srgbClr val="000000"/>
                    </a:solidFill>
                  </a:rPr>
                  <a:t>)</a:t>
                </a:r>
              </a:p>
              <a:p>
                <a:pPr algn="ctr"/>
                <a:r>
                  <a:rPr lang="en-US" sz="2000" b="1" dirty="0">
                    <a:solidFill>
                      <a:srgbClr val="008000"/>
                    </a:solidFill>
                  </a:rPr>
                  <a:t>25</a:t>
                </a:r>
                <a:r>
                  <a:rPr lang="en-US" sz="2000" dirty="0">
                    <a:solidFill>
                      <a:schemeClr val="tx1"/>
                    </a:solidFill>
                  </a:rPr>
                  <a:t>/</a:t>
                </a:r>
                <a:r>
                  <a:rPr lang="en-US" sz="2000" dirty="0"/>
                  <a:t> </a:t>
                </a:r>
                <a:r>
                  <a:rPr lang="en-US" sz="2000" b="1" dirty="0">
                    <a:solidFill>
                      <a:srgbClr val="FF0000"/>
                    </a:solidFill>
                  </a:rPr>
                  <a:t>45</a:t>
                </a:r>
              </a:p>
            </p:txBody>
          </p:sp>
          <p:cxnSp>
            <p:nvCxnSpPr>
              <p:cNvPr id="26" name="Straight Arrow Connector 25"/>
              <p:cNvCxnSpPr>
                <a:stCxn id="22" idx="2"/>
                <a:endCxn id="23" idx="0"/>
              </p:cNvCxnSpPr>
              <p:nvPr/>
            </p:nvCxnSpPr>
            <p:spPr>
              <a:xfrm flipH="1">
                <a:off x="908069" y="4899764"/>
                <a:ext cx="1917432" cy="878336"/>
              </a:xfrm>
              <a:prstGeom prst="straightConnector1">
                <a:avLst/>
              </a:prstGeom>
              <a:ln>
                <a:solidFill>
                  <a:srgbClr val="000000"/>
                </a:solidFill>
                <a:headEnd type="none"/>
                <a:tailEnd type="triangle" w="lg" len="lg"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</p:cxnSp>
          <p:cxnSp>
            <p:nvCxnSpPr>
              <p:cNvPr id="27" name="Straight Arrow Connector 26"/>
              <p:cNvCxnSpPr>
                <a:stCxn id="22" idx="2"/>
                <a:endCxn id="24" idx="0"/>
              </p:cNvCxnSpPr>
              <p:nvPr/>
            </p:nvCxnSpPr>
            <p:spPr>
              <a:xfrm>
                <a:off x="2825501" y="4899764"/>
                <a:ext cx="0" cy="878336"/>
              </a:xfrm>
              <a:prstGeom prst="straightConnector1">
                <a:avLst/>
              </a:prstGeom>
              <a:ln>
                <a:solidFill>
                  <a:srgbClr val="000000"/>
                </a:solidFill>
                <a:headEnd type="none"/>
                <a:tailEnd type="triangle" w="lg" len="lg"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</p:cxnSp>
          <p:cxnSp>
            <p:nvCxnSpPr>
              <p:cNvPr id="28" name="Straight Arrow Connector 27"/>
              <p:cNvCxnSpPr>
                <a:stCxn id="22" idx="2"/>
                <a:endCxn id="25" idx="0"/>
              </p:cNvCxnSpPr>
              <p:nvPr/>
            </p:nvCxnSpPr>
            <p:spPr>
              <a:xfrm>
                <a:off x="2825501" y="4899764"/>
                <a:ext cx="1917433" cy="878336"/>
              </a:xfrm>
              <a:prstGeom prst="straightConnector1">
                <a:avLst/>
              </a:prstGeom>
              <a:ln>
                <a:solidFill>
                  <a:srgbClr val="000000"/>
                </a:solidFill>
                <a:headEnd type="none"/>
                <a:tailEnd type="triangle" w="lg" len="lg"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971637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1" y="209456"/>
            <a:ext cx="8913813" cy="914400"/>
          </a:xfrm>
        </p:spPr>
        <p:txBody>
          <a:bodyPr/>
          <a:lstStyle/>
          <a:p>
            <a:r>
              <a:rPr lang="en-US" dirty="0"/>
              <a:t>Which feature to pick first?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631508" y="1406995"/>
            <a:ext cx="5222414" cy="2337061"/>
            <a:chOff x="107508" y="1406994"/>
            <a:chExt cx="5222414" cy="2337061"/>
          </a:xfrm>
        </p:grpSpPr>
        <p:sp>
          <p:nvSpPr>
            <p:cNvPr id="4" name="Rounded Rectangle 3"/>
            <p:cNvSpPr/>
            <p:nvPr/>
          </p:nvSpPr>
          <p:spPr>
            <a:xfrm>
              <a:off x="2024940" y="1406994"/>
              <a:ext cx="1387549" cy="764094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rgbClr val="000000"/>
                  </a:solidFill>
                </a:rPr>
                <a:t>R(?, ?)</a:t>
              </a:r>
            </a:p>
            <a:p>
              <a:pPr algn="ctr"/>
              <a:r>
                <a:rPr lang="en-US" sz="2000" b="1" dirty="0">
                  <a:solidFill>
                    <a:srgbClr val="008000"/>
                  </a:solidFill>
                </a:rPr>
                <a:t>105</a:t>
              </a:r>
              <a:r>
                <a:rPr lang="en-US" sz="2000" dirty="0">
                  <a:solidFill>
                    <a:srgbClr val="008000"/>
                  </a:solidFill>
                </a:rPr>
                <a:t> </a:t>
              </a:r>
              <a:r>
                <a:rPr lang="en-US" sz="2000" dirty="0">
                  <a:solidFill>
                    <a:schemeClr val="tx1"/>
                  </a:solidFill>
                </a:rPr>
                <a:t>/</a:t>
              </a:r>
              <a:r>
                <a:rPr lang="en-US" sz="2000" dirty="0"/>
                <a:t> </a:t>
              </a:r>
              <a:r>
                <a:rPr lang="en-US" sz="2000" b="1" dirty="0">
                  <a:solidFill>
                    <a:srgbClr val="FF0000"/>
                  </a:solidFill>
                </a:rPr>
                <a:t>110</a:t>
              </a:r>
            </a:p>
          </p:txBody>
        </p:sp>
        <p:sp>
          <p:nvSpPr>
            <p:cNvPr id="5" name="Rounded Rectangle 4"/>
            <p:cNvSpPr/>
            <p:nvPr/>
          </p:nvSpPr>
          <p:spPr>
            <a:xfrm>
              <a:off x="107508" y="2979961"/>
              <a:ext cx="1387549" cy="764094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rgbClr val="000000"/>
                  </a:solidFill>
                </a:rPr>
                <a:t>R(Cir, ?)</a:t>
              </a:r>
            </a:p>
            <a:p>
              <a:pPr algn="ctr"/>
              <a:r>
                <a:rPr lang="en-US" sz="2000" b="1" dirty="0">
                  <a:solidFill>
                    <a:srgbClr val="008000"/>
                  </a:solidFill>
                </a:rPr>
                <a:t>5 </a:t>
              </a:r>
              <a:r>
                <a:rPr lang="en-US" sz="2000" dirty="0">
                  <a:solidFill>
                    <a:schemeClr val="tx1"/>
                  </a:solidFill>
                </a:rPr>
                <a:t>/</a:t>
              </a:r>
              <a:r>
                <a:rPr lang="en-US" sz="2000" dirty="0"/>
                <a:t> </a:t>
              </a:r>
              <a:r>
                <a:rPr lang="en-US" sz="2000" b="1" dirty="0">
                  <a:solidFill>
                    <a:srgbClr val="FF0000"/>
                  </a:solidFill>
                </a:rPr>
                <a:t>60</a:t>
              </a:r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2024940" y="2979961"/>
              <a:ext cx="1387549" cy="764094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rgbClr val="000000"/>
                  </a:solidFill>
                </a:rPr>
                <a:t>R(</a:t>
              </a:r>
              <a:r>
                <a:rPr lang="en-US" sz="2000" b="1" dirty="0" err="1">
                  <a:solidFill>
                    <a:srgbClr val="000000"/>
                  </a:solidFill>
                </a:rPr>
                <a:t>Sqr</a:t>
              </a:r>
              <a:r>
                <a:rPr lang="en-US" sz="2000" b="1" dirty="0">
                  <a:solidFill>
                    <a:srgbClr val="000000"/>
                  </a:solidFill>
                </a:rPr>
                <a:t>, ?)</a:t>
              </a:r>
            </a:p>
            <a:p>
              <a:pPr algn="ctr"/>
              <a:r>
                <a:rPr lang="en-US" sz="2000" b="1" dirty="0">
                  <a:solidFill>
                    <a:srgbClr val="008000"/>
                  </a:solidFill>
                </a:rPr>
                <a:t>40 </a:t>
              </a:r>
              <a:r>
                <a:rPr lang="en-US" sz="2000" dirty="0">
                  <a:solidFill>
                    <a:schemeClr val="tx1"/>
                  </a:solidFill>
                </a:rPr>
                <a:t>/</a:t>
              </a:r>
              <a:r>
                <a:rPr lang="en-US" sz="2000" dirty="0"/>
                <a:t> </a:t>
              </a:r>
              <a:r>
                <a:rPr lang="en-US" sz="2000" b="1" dirty="0">
                  <a:solidFill>
                    <a:srgbClr val="FF0000"/>
                  </a:solidFill>
                </a:rPr>
                <a:t>40</a:t>
              </a:r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3942373" y="2979961"/>
              <a:ext cx="1387549" cy="764094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rgbClr val="000000"/>
                  </a:solidFill>
                </a:rPr>
                <a:t>R(Tri, ?)</a:t>
              </a:r>
            </a:p>
            <a:p>
              <a:pPr algn="ctr"/>
              <a:r>
                <a:rPr lang="en-US" sz="2000" b="1" dirty="0">
                  <a:solidFill>
                    <a:srgbClr val="008000"/>
                  </a:solidFill>
                </a:rPr>
                <a:t>60 </a:t>
              </a:r>
              <a:r>
                <a:rPr lang="en-US" sz="2000" dirty="0">
                  <a:solidFill>
                    <a:schemeClr val="tx1"/>
                  </a:solidFill>
                </a:rPr>
                <a:t>/</a:t>
              </a:r>
              <a:r>
                <a:rPr lang="en-US" sz="2000" dirty="0"/>
                <a:t> </a:t>
              </a:r>
              <a:r>
                <a:rPr lang="en-US" sz="2000" b="1" dirty="0">
                  <a:solidFill>
                    <a:srgbClr val="FF0000"/>
                  </a:solidFill>
                </a:rPr>
                <a:t>10</a:t>
              </a:r>
            </a:p>
          </p:txBody>
        </p:sp>
        <p:cxnSp>
          <p:nvCxnSpPr>
            <p:cNvPr id="8" name="Straight Arrow Connector 7"/>
            <p:cNvCxnSpPr>
              <a:stCxn id="4" idx="2"/>
              <a:endCxn id="5" idx="0"/>
            </p:cNvCxnSpPr>
            <p:nvPr/>
          </p:nvCxnSpPr>
          <p:spPr>
            <a:xfrm flipH="1">
              <a:off x="801283" y="2171088"/>
              <a:ext cx="1917432" cy="808873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>
              <a:endCxn id="6" idx="0"/>
            </p:cNvCxnSpPr>
            <p:nvPr/>
          </p:nvCxnSpPr>
          <p:spPr>
            <a:xfrm>
              <a:off x="2718714" y="2171088"/>
              <a:ext cx="1" cy="808873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>
              <a:endCxn id="7" idx="0"/>
            </p:cNvCxnSpPr>
            <p:nvPr/>
          </p:nvCxnSpPr>
          <p:spPr>
            <a:xfrm>
              <a:off x="2714356" y="2171088"/>
              <a:ext cx="1921792" cy="808873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8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72653198"/>
              </p:ext>
            </p:extLst>
          </p:nvPr>
        </p:nvGraphicFramePr>
        <p:xfrm>
          <a:off x="7490592" y="4267205"/>
          <a:ext cx="3330575" cy="1839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724" name="Equation" r:id="rId3" imgW="1816100" imgH="1003300" progId="Equation.DSMT4">
                  <p:embed/>
                </p:oleObj>
              </mc:Choice>
              <mc:Fallback>
                <p:oleObj name="Equation" r:id="rId3" imgW="1816100" imgH="10033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490592" y="4267205"/>
                        <a:ext cx="3330575" cy="18399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1" name="Group 10"/>
          <p:cNvGrpSpPr/>
          <p:nvPr/>
        </p:nvGrpSpPr>
        <p:grpSpPr>
          <a:xfrm>
            <a:off x="1738294" y="4205133"/>
            <a:ext cx="5222414" cy="2267598"/>
            <a:chOff x="214294" y="4205133"/>
            <a:chExt cx="5222414" cy="2267598"/>
          </a:xfrm>
        </p:grpSpPr>
        <p:sp>
          <p:nvSpPr>
            <p:cNvPr id="19" name="Rounded Rectangle 18"/>
            <p:cNvSpPr/>
            <p:nvPr/>
          </p:nvSpPr>
          <p:spPr>
            <a:xfrm>
              <a:off x="2131726" y="4205133"/>
              <a:ext cx="1387549" cy="694631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rgbClr val="000000"/>
                  </a:solidFill>
                </a:rPr>
                <a:t>R(?, ?)</a:t>
              </a:r>
            </a:p>
            <a:p>
              <a:pPr algn="ctr"/>
              <a:r>
                <a:rPr lang="en-US" sz="2000" b="1" dirty="0">
                  <a:solidFill>
                    <a:srgbClr val="008000"/>
                  </a:solidFill>
                </a:rPr>
                <a:t>105</a:t>
              </a:r>
              <a:r>
                <a:rPr lang="en-US" sz="2000" dirty="0">
                  <a:solidFill>
                    <a:srgbClr val="008000"/>
                  </a:solidFill>
                </a:rPr>
                <a:t> </a:t>
              </a:r>
              <a:r>
                <a:rPr lang="en-US" sz="2000" dirty="0">
                  <a:solidFill>
                    <a:schemeClr val="tx1"/>
                  </a:solidFill>
                </a:rPr>
                <a:t>/</a:t>
              </a:r>
              <a:r>
                <a:rPr lang="en-US" sz="2000" dirty="0"/>
                <a:t> </a:t>
              </a:r>
              <a:r>
                <a:rPr lang="en-US" sz="2000" b="1" dirty="0">
                  <a:solidFill>
                    <a:srgbClr val="FF0000"/>
                  </a:solidFill>
                </a:rPr>
                <a:t>110</a:t>
              </a:r>
            </a:p>
          </p:txBody>
        </p:sp>
        <p:sp>
          <p:nvSpPr>
            <p:cNvPr id="20" name="Rounded Rectangle 19"/>
            <p:cNvSpPr/>
            <p:nvPr/>
          </p:nvSpPr>
          <p:spPr>
            <a:xfrm>
              <a:off x="214294" y="5778100"/>
              <a:ext cx="1387549" cy="694631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rgbClr val="000000"/>
                  </a:solidFill>
                </a:rPr>
                <a:t>R(?, Red)</a:t>
              </a:r>
            </a:p>
            <a:p>
              <a:pPr algn="ctr"/>
              <a:r>
                <a:rPr lang="en-US" sz="2000" b="1" dirty="0">
                  <a:solidFill>
                    <a:srgbClr val="008000"/>
                  </a:solidFill>
                </a:rPr>
                <a:t>35 </a:t>
              </a:r>
              <a:r>
                <a:rPr lang="en-US" sz="2000" dirty="0">
                  <a:solidFill>
                    <a:schemeClr val="tx1"/>
                  </a:solidFill>
                </a:rPr>
                <a:t>/</a:t>
              </a:r>
              <a:r>
                <a:rPr lang="en-US" sz="2000" dirty="0"/>
                <a:t> </a:t>
              </a:r>
              <a:r>
                <a:rPr lang="en-US" sz="2000" b="1" dirty="0">
                  <a:solidFill>
                    <a:srgbClr val="FF0000"/>
                  </a:solidFill>
                </a:rPr>
                <a:t>30</a:t>
              </a:r>
            </a:p>
          </p:txBody>
        </p:sp>
        <p:sp>
          <p:nvSpPr>
            <p:cNvPr id="21" name="Rounded Rectangle 20"/>
            <p:cNvSpPr/>
            <p:nvPr/>
          </p:nvSpPr>
          <p:spPr>
            <a:xfrm>
              <a:off x="2131726" y="5778100"/>
              <a:ext cx="1387549" cy="694631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rgbClr val="000000"/>
                  </a:solidFill>
                </a:rPr>
                <a:t>R(?, </a:t>
              </a:r>
              <a:r>
                <a:rPr lang="en-US" sz="2000" b="1" dirty="0" err="1">
                  <a:solidFill>
                    <a:srgbClr val="000000"/>
                  </a:solidFill>
                </a:rPr>
                <a:t>Blu</a:t>
              </a:r>
              <a:r>
                <a:rPr lang="en-US" sz="2000" b="1" dirty="0">
                  <a:solidFill>
                    <a:srgbClr val="000000"/>
                  </a:solidFill>
                </a:rPr>
                <a:t>)</a:t>
              </a:r>
            </a:p>
            <a:p>
              <a:pPr algn="ctr"/>
              <a:r>
                <a:rPr lang="en-US" sz="2000" b="1" dirty="0">
                  <a:solidFill>
                    <a:srgbClr val="008000"/>
                  </a:solidFill>
                </a:rPr>
                <a:t>45</a:t>
              </a:r>
              <a:r>
                <a:rPr lang="en-US" sz="2000" dirty="0">
                  <a:solidFill>
                    <a:schemeClr val="tx1"/>
                  </a:solidFill>
                </a:rPr>
                <a:t>/</a:t>
              </a:r>
              <a:r>
                <a:rPr lang="en-US" sz="2000" dirty="0"/>
                <a:t> </a:t>
              </a:r>
              <a:r>
                <a:rPr lang="en-US" sz="2000" b="1" dirty="0">
                  <a:solidFill>
                    <a:srgbClr val="FF0000"/>
                  </a:solidFill>
                </a:rPr>
                <a:t>35</a:t>
              </a:r>
            </a:p>
          </p:txBody>
        </p:sp>
        <p:sp>
          <p:nvSpPr>
            <p:cNvPr id="22" name="Rounded Rectangle 21"/>
            <p:cNvSpPr/>
            <p:nvPr/>
          </p:nvSpPr>
          <p:spPr>
            <a:xfrm>
              <a:off x="4049159" y="5778100"/>
              <a:ext cx="1387549" cy="694631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rgbClr val="000000"/>
                  </a:solidFill>
                </a:rPr>
                <a:t>R(?, </a:t>
              </a:r>
              <a:r>
                <a:rPr lang="en-US" sz="2000" b="1" dirty="0" err="1">
                  <a:solidFill>
                    <a:srgbClr val="000000"/>
                  </a:solidFill>
                </a:rPr>
                <a:t>Gre</a:t>
              </a:r>
              <a:r>
                <a:rPr lang="en-US" sz="2000" b="1" dirty="0">
                  <a:solidFill>
                    <a:srgbClr val="000000"/>
                  </a:solidFill>
                </a:rPr>
                <a:t>)</a:t>
              </a:r>
            </a:p>
            <a:p>
              <a:pPr algn="ctr"/>
              <a:r>
                <a:rPr lang="en-US" sz="2000" b="1" dirty="0">
                  <a:solidFill>
                    <a:srgbClr val="008000"/>
                  </a:solidFill>
                </a:rPr>
                <a:t>25</a:t>
              </a:r>
              <a:r>
                <a:rPr lang="en-US" sz="2000" dirty="0">
                  <a:solidFill>
                    <a:schemeClr val="tx1"/>
                  </a:solidFill>
                </a:rPr>
                <a:t>/</a:t>
              </a:r>
              <a:r>
                <a:rPr lang="en-US" sz="2000" dirty="0"/>
                <a:t> </a:t>
              </a:r>
              <a:r>
                <a:rPr lang="en-US" sz="2000" b="1" dirty="0">
                  <a:solidFill>
                    <a:srgbClr val="FF0000"/>
                  </a:solidFill>
                </a:rPr>
                <a:t>45</a:t>
              </a:r>
            </a:p>
          </p:txBody>
        </p:sp>
        <p:cxnSp>
          <p:nvCxnSpPr>
            <p:cNvPr id="23" name="Straight Arrow Connector 22"/>
            <p:cNvCxnSpPr>
              <a:stCxn id="19" idx="2"/>
              <a:endCxn id="20" idx="0"/>
            </p:cNvCxnSpPr>
            <p:nvPr/>
          </p:nvCxnSpPr>
          <p:spPr>
            <a:xfrm flipH="1">
              <a:off x="908069" y="4899764"/>
              <a:ext cx="1917432" cy="878336"/>
            </a:xfrm>
            <a:prstGeom prst="straightConnector1">
              <a:avLst/>
            </a:prstGeom>
            <a:ln>
              <a:solidFill>
                <a:srgbClr val="000000"/>
              </a:solidFill>
              <a:headEnd type="none"/>
              <a:tailEnd type="triangle" w="lg" len="lg"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</p:cxnSp>
        <p:cxnSp>
          <p:nvCxnSpPr>
            <p:cNvPr id="24" name="Straight Arrow Connector 23"/>
            <p:cNvCxnSpPr>
              <a:stCxn id="19" idx="2"/>
              <a:endCxn id="21" idx="0"/>
            </p:cNvCxnSpPr>
            <p:nvPr/>
          </p:nvCxnSpPr>
          <p:spPr>
            <a:xfrm>
              <a:off x="2825501" y="4899764"/>
              <a:ext cx="0" cy="878336"/>
            </a:xfrm>
            <a:prstGeom prst="straightConnector1">
              <a:avLst/>
            </a:prstGeom>
            <a:ln>
              <a:solidFill>
                <a:srgbClr val="000000"/>
              </a:solidFill>
              <a:headEnd type="none"/>
              <a:tailEnd type="triangle" w="lg" len="lg"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</p:cxnSp>
        <p:cxnSp>
          <p:nvCxnSpPr>
            <p:cNvPr id="25" name="Straight Arrow Connector 24"/>
            <p:cNvCxnSpPr>
              <a:stCxn id="19" idx="2"/>
              <a:endCxn id="22" idx="0"/>
            </p:cNvCxnSpPr>
            <p:nvPr/>
          </p:nvCxnSpPr>
          <p:spPr>
            <a:xfrm>
              <a:off x="2825501" y="4899764"/>
              <a:ext cx="1917433" cy="878336"/>
            </a:xfrm>
            <a:prstGeom prst="straightConnector1">
              <a:avLst/>
            </a:prstGeom>
            <a:ln>
              <a:solidFill>
                <a:srgbClr val="000000"/>
              </a:solidFill>
              <a:headEnd type="none"/>
              <a:tailEnd type="triangle" w="lg" len="lg"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</p:cxnSp>
      </p:grpSp>
      <p:graphicFrame>
        <p:nvGraphicFramePr>
          <p:cNvPr id="26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32897765"/>
              </p:ext>
            </p:extLst>
          </p:nvPr>
        </p:nvGraphicFramePr>
        <p:xfrm>
          <a:off x="7490592" y="1611066"/>
          <a:ext cx="4006850" cy="1839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725" name="Equation" r:id="rId5" imgW="2184400" imgH="1003300" progId="Equation.DSMT4">
                  <p:embed/>
                </p:oleObj>
              </mc:Choice>
              <mc:Fallback>
                <p:oleObj name="Equation" r:id="rId5" imgW="2184400" imgH="10033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490592" y="1611066"/>
                        <a:ext cx="4006850" cy="18399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44084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1" y="209456"/>
            <a:ext cx="8913813" cy="914400"/>
          </a:xfrm>
        </p:spPr>
        <p:txBody>
          <a:bodyPr/>
          <a:lstStyle/>
          <a:p>
            <a:r>
              <a:rPr lang="en-US" dirty="0"/>
              <a:t>GREEDY Decision Tree Algorithm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5209513" y="1325442"/>
            <a:ext cx="570407" cy="462761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</a:t>
            </a:r>
          </a:p>
        </p:txBody>
      </p:sp>
      <p:grpSp>
        <p:nvGrpSpPr>
          <p:cNvPr id="87" name="Group 86"/>
          <p:cNvGrpSpPr/>
          <p:nvPr/>
        </p:nvGrpSpPr>
        <p:grpSpPr>
          <a:xfrm>
            <a:off x="2318746" y="1788202"/>
            <a:ext cx="6796850" cy="1201682"/>
            <a:chOff x="794746" y="1788202"/>
            <a:chExt cx="6796850" cy="1201682"/>
          </a:xfrm>
        </p:grpSpPr>
        <p:sp>
          <p:nvSpPr>
            <p:cNvPr id="5" name="Oval 4"/>
            <p:cNvSpPr/>
            <p:nvPr/>
          </p:nvSpPr>
          <p:spPr>
            <a:xfrm>
              <a:off x="794746" y="2394493"/>
              <a:ext cx="707924" cy="595391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accent2">
                      <a:lumMod val="50000"/>
                    </a:schemeClr>
                  </a:solidFill>
                </a:rPr>
                <a:t>a1</a:t>
              </a:r>
            </a:p>
          </p:txBody>
        </p:sp>
        <p:sp>
          <p:nvSpPr>
            <p:cNvPr id="7" name="Oval 6"/>
            <p:cNvSpPr/>
            <p:nvPr/>
          </p:nvSpPr>
          <p:spPr>
            <a:xfrm>
              <a:off x="3610178" y="2276112"/>
              <a:ext cx="707924" cy="595391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accent2">
                      <a:lumMod val="50000"/>
                    </a:schemeClr>
                  </a:solidFill>
                </a:rPr>
                <a:t>a2</a:t>
              </a:r>
            </a:p>
          </p:txBody>
        </p:sp>
        <p:sp>
          <p:nvSpPr>
            <p:cNvPr id="8" name="Oval 7"/>
            <p:cNvSpPr/>
            <p:nvPr/>
          </p:nvSpPr>
          <p:spPr>
            <a:xfrm>
              <a:off x="6883672" y="2394493"/>
              <a:ext cx="707924" cy="595391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accent2">
                      <a:lumMod val="50000"/>
                    </a:schemeClr>
                  </a:solidFill>
                </a:rPr>
                <a:t>a3</a:t>
              </a:r>
            </a:p>
          </p:txBody>
        </p:sp>
        <p:cxnSp>
          <p:nvCxnSpPr>
            <p:cNvPr id="11" name="Straight Arrow Connector 10"/>
            <p:cNvCxnSpPr>
              <a:stCxn id="9" idx="2"/>
              <a:endCxn id="5" idx="0"/>
            </p:cNvCxnSpPr>
            <p:nvPr/>
          </p:nvCxnSpPr>
          <p:spPr>
            <a:xfrm flipH="1">
              <a:off x="1148708" y="1788202"/>
              <a:ext cx="2822008" cy="606291"/>
            </a:xfrm>
            <a:prstGeom prst="straightConnector1">
              <a:avLst/>
            </a:prstGeom>
            <a:ln>
              <a:solidFill>
                <a:srgbClr val="000000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>
              <a:stCxn id="9" idx="2"/>
              <a:endCxn id="7" idx="0"/>
            </p:cNvCxnSpPr>
            <p:nvPr/>
          </p:nvCxnSpPr>
          <p:spPr>
            <a:xfrm flipH="1">
              <a:off x="3964140" y="1788202"/>
              <a:ext cx="6576" cy="487910"/>
            </a:xfrm>
            <a:prstGeom prst="straightConnector1">
              <a:avLst/>
            </a:prstGeom>
            <a:ln>
              <a:solidFill>
                <a:srgbClr val="000000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>
              <a:stCxn id="9" idx="2"/>
              <a:endCxn id="8" idx="0"/>
            </p:cNvCxnSpPr>
            <p:nvPr/>
          </p:nvCxnSpPr>
          <p:spPr>
            <a:xfrm>
              <a:off x="3970716" y="1788202"/>
              <a:ext cx="3266918" cy="606291"/>
            </a:xfrm>
            <a:prstGeom prst="straightConnector1">
              <a:avLst/>
            </a:prstGeom>
            <a:ln>
              <a:solidFill>
                <a:srgbClr val="000000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8" name="Group 87"/>
          <p:cNvGrpSpPr/>
          <p:nvPr/>
        </p:nvGrpSpPr>
        <p:grpSpPr>
          <a:xfrm>
            <a:off x="1679581" y="2989884"/>
            <a:ext cx="1986255" cy="1648298"/>
            <a:chOff x="155580" y="2989884"/>
            <a:chExt cx="1986255" cy="1648298"/>
          </a:xfrm>
        </p:grpSpPr>
        <p:sp>
          <p:nvSpPr>
            <p:cNvPr id="21" name="Oval 20"/>
            <p:cNvSpPr/>
            <p:nvPr/>
          </p:nvSpPr>
          <p:spPr>
            <a:xfrm>
              <a:off x="155580" y="4042791"/>
              <a:ext cx="707924" cy="595391"/>
            </a:xfrm>
            <a:prstGeom prst="ellipse">
              <a:avLst/>
            </a:prstGeom>
            <a:solidFill>
              <a:srgbClr val="FF0000">
                <a:alpha val="39000"/>
              </a:srgbClr>
            </a:solidFill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accent2">
                      <a:lumMod val="50000"/>
                    </a:schemeClr>
                  </a:solidFill>
                </a:rPr>
                <a:t>c1</a:t>
              </a:r>
            </a:p>
          </p:txBody>
        </p:sp>
        <p:sp>
          <p:nvSpPr>
            <p:cNvPr id="22" name="Oval 21"/>
            <p:cNvSpPr/>
            <p:nvPr/>
          </p:nvSpPr>
          <p:spPr>
            <a:xfrm>
              <a:off x="1433911" y="4042791"/>
              <a:ext cx="707924" cy="595391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accent2">
                      <a:lumMod val="50000"/>
                    </a:schemeClr>
                  </a:solidFill>
                </a:rPr>
                <a:t>c2</a:t>
              </a:r>
            </a:p>
          </p:txBody>
        </p:sp>
        <p:sp>
          <p:nvSpPr>
            <p:cNvPr id="24" name="Rounded Rectangle 23"/>
            <p:cNvSpPr/>
            <p:nvPr/>
          </p:nvSpPr>
          <p:spPr>
            <a:xfrm>
              <a:off x="863504" y="3328882"/>
              <a:ext cx="570407" cy="462761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C</a:t>
              </a:r>
            </a:p>
          </p:txBody>
        </p:sp>
        <p:cxnSp>
          <p:nvCxnSpPr>
            <p:cNvPr id="25" name="Straight Arrow Connector 24"/>
            <p:cNvCxnSpPr>
              <a:stCxn id="24" idx="2"/>
              <a:endCxn id="21" idx="0"/>
            </p:cNvCxnSpPr>
            <p:nvPr/>
          </p:nvCxnSpPr>
          <p:spPr>
            <a:xfrm flipH="1">
              <a:off x="509542" y="3791643"/>
              <a:ext cx="639166" cy="251148"/>
            </a:xfrm>
            <a:prstGeom prst="straightConnector1">
              <a:avLst/>
            </a:prstGeom>
            <a:ln>
              <a:solidFill>
                <a:srgbClr val="000000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>
              <a:stCxn id="24" idx="2"/>
              <a:endCxn id="22" idx="0"/>
            </p:cNvCxnSpPr>
            <p:nvPr/>
          </p:nvCxnSpPr>
          <p:spPr>
            <a:xfrm>
              <a:off x="1148708" y="3791643"/>
              <a:ext cx="639165" cy="251148"/>
            </a:xfrm>
            <a:prstGeom prst="straightConnector1">
              <a:avLst/>
            </a:prstGeom>
            <a:ln>
              <a:solidFill>
                <a:srgbClr val="000000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>
              <a:stCxn id="5" idx="4"/>
              <a:endCxn id="24" idx="0"/>
            </p:cNvCxnSpPr>
            <p:nvPr/>
          </p:nvCxnSpPr>
          <p:spPr>
            <a:xfrm>
              <a:off x="1148708" y="2989884"/>
              <a:ext cx="0" cy="338998"/>
            </a:xfrm>
            <a:prstGeom prst="straightConnector1">
              <a:avLst/>
            </a:prstGeom>
            <a:ln>
              <a:solidFill>
                <a:srgbClr val="000000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9" name="Group 88"/>
          <p:cNvGrpSpPr/>
          <p:nvPr/>
        </p:nvGrpSpPr>
        <p:grpSpPr>
          <a:xfrm>
            <a:off x="4119526" y="2871504"/>
            <a:ext cx="2783204" cy="1755917"/>
            <a:chOff x="2595526" y="2871503"/>
            <a:chExt cx="2783204" cy="1755917"/>
          </a:xfrm>
        </p:grpSpPr>
        <p:sp>
          <p:nvSpPr>
            <p:cNvPr id="34" name="Oval 33"/>
            <p:cNvSpPr/>
            <p:nvPr/>
          </p:nvSpPr>
          <p:spPr>
            <a:xfrm>
              <a:off x="2595526" y="4032029"/>
              <a:ext cx="707924" cy="595391"/>
            </a:xfrm>
            <a:prstGeom prst="ellipse">
              <a:avLst/>
            </a:prstGeom>
            <a:solidFill>
              <a:srgbClr val="FF0000">
                <a:alpha val="43000"/>
              </a:srgbClr>
            </a:solidFill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accent2">
                      <a:lumMod val="50000"/>
                    </a:schemeClr>
                  </a:solidFill>
                </a:rPr>
                <a:t>e1</a:t>
              </a:r>
            </a:p>
          </p:txBody>
        </p:sp>
        <p:sp>
          <p:nvSpPr>
            <p:cNvPr id="35" name="Oval 34"/>
            <p:cNvSpPr/>
            <p:nvPr/>
          </p:nvSpPr>
          <p:spPr>
            <a:xfrm>
              <a:off x="3595230" y="4032029"/>
              <a:ext cx="707924" cy="595391"/>
            </a:xfrm>
            <a:prstGeom prst="ellipse">
              <a:avLst/>
            </a:prstGeom>
            <a:solidFill>
              <a:srgbClr val="008000">
                <a:alpha val="44000"/>
              </a:srgbClr>
            </a:solidFill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accent2">
                      <a:lumMod val="50000"/>
                    </a:schemeClr>
                  </a:solidFill>
                </a:rPr>
                <a:t>e2</a:t>
              </a:r>
            </a:p>
          </p:txBody>
        </p:sp>
        <p:sp>
          <p:nvSpPr>
            <p:cNvPr id="36" name="Rounded Rectangle 35"/>
            <p:cNvSpPr/>
            <p:nvPr/>
          </p:nvSpPr>
          <p:spPr>
            <a:xfrm>
              <a:off x="3669902" y="3212233"/>
              <a:ext cx="570407" cy="462761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E</a:t>
              </a:r>
            </a:p>
          </p:txBody>
        </p:sp>
        <p:cxnSp>
          <p:nvCxnSpPr>
            <p:cNvPr id="37" name="Straight Arrow Connector 36"/>
            <p:cNvCxnSpPr>
              <a:stCxn id="36" idx="2"/>
              <a:endCxn id="34" idx="0"/>
            </p:cNvCxnSpPr>
            <p:nvPr/>
          </p:nvCxnSpPr>
          <p:spPr>
            <a:xfrm flipH="1">
              <a:off x="2899207" y="3674994"/>
              <a:ext cx="1106180" cy="357035"/>
            </a:xfrm>
            <a:prstGeom prst="straightConnector1">
              <a:avLst/>
            </a:prstGeom>
            <a:ln>
              <a:solidFill>
                <a:srgbClr val="000000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>
              <a:stCxn id="36" idx="2"/>
              <a:endCxn id="35" idx="0"/>
            </p:cNvCxnSpPr>
            <p:nvPr/>
          </p:nvCxnSpPr>
          <p:spPr>
            <a:xfrm flipH="1">
              <a:off x="3948897" y="3674994"/>
              <a:ext cx="6505" cy="357035"/>
            </a:xfrm>
            <a:prstGeom prst="straightConnector1">
              <a:avLst/>
            </a:prstGeom>
            <a:ln>
              <a:solidFill>
                <a:srgbClr val="000000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Oval 38"/>
            <p:cNvSpPr/>
            <p:nvPr/>
          </p:nvSpPr>
          <p:spPr>
            <a:xfrm>
              <a:off x="4670806" y="4032029"/>
              <a:ext cx="707924" cy="595391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accent2">
                      <a:lumMod val="50000"/>
                    </a:schemeClr>
                  </a:solidFill>
                </a:rPr>
                <a:t>e3</a:t>
              </a:r>
            </a:p>
          </p:txBody>
        </p:sp>
        <p:cxnSp>
          <p:nvCxnSpPr>
            <p:cNvPr id="43" name="Straight Arrow Connector 42"/>
            <p:cNvCxnSpPr>
              <a:endCxn id="39" idx="0"/>
            </p:cNvCxnSpPr>
            <p:nvPr/>
          </p:nvCxnSpPr>
          <p:spPr>
            <a:xfrm>
              <a:off x="3946748" y="3694785"/>
              <a:ext cx="1129355" cy="337244"/>
            </a:xfrm>
            <a:prstGeom prst="straightConnector1">
              <a:avLst/>
            </a:prstGeom>
            <a:ln>
              <a:solidFill>
                <a:srgbClr val="000000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/>
            <p:cNvCxnSpPr>
              <a:stCxn id="7" idx="4"/>
              <a:endCxn id="36" idx="0"/>
            </p:cNvCxnSpPr>
            <p:nvPr/>
          </p:nvCxnSpPr>
          <p:spPr>
            <a:xfrm flipH="1">
              <a:off x="3955106" y="2871503"/>
              <a:ext cx="9034" cy="340730"/>
            </a:xfrm>
            <a:prstGeom prst="straightConnector1">
              <a:avLst/>
            </a:prstGeom>
            <a:ln>
              <a:solidFill>
                <a:srgbClr val="000000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0" name="Group 89"/>
          <p:cNvGrpSpPr/>
          <p:nvPr/>
        </p:nvGrpSpPr>
        <p:grpSpPr>
          <a:xfrm>
            <a:off x="7417003" y="2989885"/>
            <a:ext cx="2783204" cy="1721899"/>
            <a:chOff x="5893003" y="2989884"/>
            <a:chExt cx="2783204" cy="1721899"/>
          </a:xfrm>
        </p:grpSpPr>
        <p:sp>
          <p:nvSpPr>
            <p:cNvPr id="51" name="Oval 50"/>
            <p:cNvSpPr/>
            <p:nvPr/>
          </p:nvSpPr>
          <p:spPr>
            <a:xfrm>
              <a:off x="5893003" y="4116392"/>
              <a:ext cx="707924" cy="595391"/>
            </a:xfrm>
            <a:prstGeom prst="ellipse">
              <a:avLst/>
            </a:prstGeom>
            <a:solidFill>
              <a:srgbClr val="008000">
                <a:alpha val="40000"/>
              </a:srgbClr>
            </a:solidFill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accent2">
                      <a:lumMod val="50000"/>
                    </a:schemeClr>
                  </a:solidFill>
                </a:rPr>
                <a:t>b1</a:t>
              </a:r>
            </a:p>
          </p:txBody>
        </p:sp>
        <p:sp>
          <p:nvSpPr>
            <p:cNvPr id="52" name="Oval 51"/>
            <p:cNvSpPr/>
            <p:nvPr/>
          </p:nvSpPr>
          <p:spPr>
            <a:xfrm>
              <a:off x="6892707" y="4116392"/>
              <a:ext cx="707924" cy="595391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accent2">
                      <a:lumMod val="50000"/>
                    </a:schemeClr>
                  </a:solidFill>
                </a:rPr>
                <a:t>b2</a:t>
              </a:r>
            </a:p>
          </p:txBody>
        </p:sp>
        <p:sp>
          <p:nvSpPr>
            <p:cNvPr id="53" name="Rounded Rectangle 52"/>
            <p:cNvSpPr/>
            <p:nvPr/>
          </p:nvSpPr>
          <p:spPr>
            <a:xfrm>
              <a:off x="6967379" y="3296596"/>
              <a:ext cx="570407" cy="462761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B</a:t>
              </a:r>
            </a:p>
          </p:txBody>
        </p:sp>
        <p:cxnSp>
          <p:nvCxnSpPr>
            <p:cNvPr id="54" name="Straight Arrow Connector 53"/>
            <p:cNvCxnSpPr>
              <a:stCxn id="53" idx="2"/>
              <a:endCxn id="51" idx="0"/>
            </p:cNvCxnSpPr>
            <p:nvPr/>
          </p:nvCxnSpPr>
          <p:spPr>
            <a:xfrm flipH="1">
              <a:off x="6196684" y="3759357"/>
              <a:ext cx="1106180" cy="357035"/>
            </a:xfrm>
            <a:prstGeom prst="straightConnector1">
              <a:avLst/>
            </a:prstGeom>
            <a:ln>
              <a:solidFill>
                <a:srgbClr val="000000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/>
            <p:cNvCxnSpPr>
              <a:stCxn id="53" idx="2"/>
              <a:endCxn id="52" idx="0"/>
            </p:cNvCxnSpPr>
            <p:nvPr/>
          </p:nvCxnSpPr>
          <p:spPr>
            <a:xfrm flipH="1">
              <a:off x="7246374" y="3759357"/>
              <a:ext cx="6505" cy="357035"/>
            </a:xfrm>
            <a:prstGeom prst="straightConnector1">
              <a:avLst/>
            </a:prstGeom>
            <a:ln>
              <a:solidFill>
                <a:srgbClr val="000000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Oval 55"/>
            <p:cNvSpPr/>
            <p:nvPr/>
          </p:nvSpPr>
          <p:spPr>
            <a:xfrm>
              <a:off x="7968283" y="4116392"/>
              <a:ext cx="707924" cy="595391"/>
            </a:xfrm>
            <a:prstGeom prst="ellipse">
              <a:avLst/>
            </a:prstGeom>
            <a:solidFill>
              <a:srgbClr val="FF0000">
                <a:alpha val="41000"/>
              </a:srgbClr>
            </a:solidFill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accent2">
                      <a:lumMod val="50000"/>
                    </a:schemeClr>
                  </a:solidFill>
                </a:rPr>
                <a:t>b3</a:t>
              </a:r>
            </a:p>
          </p:txBody>
        </p:sp>
        <p:cxnSp>
          <p:nvCxnSpPr>
            <p:cNvPr id="57" name="Straight Arrow Connector 56"/>
            <p:cNvCxnSpPr>
              <a:stCxn id="53" idx="2"/>
              <a:endCxn id="56" idx="0"/>
            </p:cNvCxnSpPr>
            <p:nvPr/>
          </p:nvCxnSpPr>
          <p:spPr>
            <a:xfrm>
              <a:off x="7252583" y="3759357"/>
              <a:ext cx="1069662" cy="357035"/>
            </a:xfrm>
            <a:prstGeom prst="straightConnector1">
              <a:avLst/>
            </a:prstGeom>
            <a:ln>
              <a:solidFill>
                <a:srgbClr val="000000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/>
            <p:cNvCxnSpPr>
              <a:stCxn id="8" idx="4"/>
              <a:endCxn id="53" idx="0"/>
            </p:cNvCxnSpPr>
            <p:nvPr/>
          </p:nvCxnSpPr>
          <p:spPr>
            <a:xfrm>
              <a:off x="7237634" y="2989884"/>
              <a:ext cx="14949" cy="306712"/>
            </a:xfrm>
            <a:prstGeom prst="straightConnector1">
              <a:avLst/>
            </a:prstGeom>
            <a:ln>
              <a:solidFill>
                <a:srgbClr val="000000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Group 90"/>
          <p:cNvGrpSpPr/>
          <p:nvPr/>
        </p:nvGrpSpPr>
        <p:grpSpPr>
          <a:xfrm>
            <a:off x="1952293" y="4638182"/>
            <a:ext cx="2783204" cy="1680770"/>
            <a:chOff x="428293" y="4638182"/>
            <a:chExt cx="2783204" cy="1680770"/>
          </a:xfrm>
        </p:grpSpPr>
        <p:sp>
          <p:nvSpPr>
            <p:cNvPr id="68" name="Oval 67"/>
            <p:cNvSpPr/>
            <p:nvPr/>
          </p:nvSpPr>
          <p:spPr>
            <a:xfrm>
              <a:off x="428293" y="5723561"/>
              <a:ext cx="707924" cy="595391"/>
            </a:xfrm>
            <a:prstGeom prst="ellipse">
              <a:avLst/>
            </a:prstGeom>
            <a:solidFill>
              <a:srgbClr val="008000">
                <a:alpha val="45000"/>
              </a:srgbClr>
            </a:solidFill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accent2">
                      <a:lumMod val="50000"/>
                    </a:schemeClr>
                  </a:solidFill>
                </a:rPr>
                <a:t>e1</a:t>
              </a:r>
            </a:p>
          </p:txBody>
        </p:sp>
        <p:sp>
          <p:nvSpPr>
            <p:cNvPr id="69" name="Oval 68"/>
            <p:cNvSpPr/>
            <p:nvPr/>
          </p:nvSpPr>
          <p:spPr>
            <a:xfrm>
              <a:off x="1427997" y="5723561"/>
              <a:ext cx="707924" cy="595391"/>
            </a:xfrm>
            <a:prstGeom prst="ellipse">
              <a:avLst/>
            </a:prstGeom>
            <a:solidFill>
              <a:srgbClr val="FF0000">
                <a:alpha val="40000"/>
              </a:srgbClr>
            </a:solidFill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accent2">
                      <a:lumMod val="50000"/>
                    </a:schemeClr>
                  </a:solidFill>
                </a:rPr>
                <a:t>e2</a:t>
              </a:r>
            </a:p>
          </p:txBody>
        </p:sp>
        <p:sp>
          <p:nvSpPr>
            <p:cNvPr id="70" name="Rounded Rectangle 69"/>
            <p:cNvSpPr/>
            <p:nvPr/>
          </p:nvSpPr>
          <p:spPr>
            <a:xfrm>
              <a:off x="1502669" y="4903765"/>
              <a:ext cx="570407" cy="462761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E</a:t>
              </a:r>
            </a:p>
          </p:txBody>
        </p:sp>
        <p:cxnSp>
          <p:nvCxnSpPr>
            <p:cNvPr id="71" name="Straight Arrow Connector 70"/>
            <p:cNvCxnSpPr>
              <a:stCxn id="70" idx="2"/>
              <a:endCxn id="68" idx="0"/>
            </p:cNvCxnSpPr>
            <p:nvPr/>
          </p:nvCxnSpPr>
          <p:spPr>
            <a:xfrm flipH="1">
              <a:off x="731974" y="5366526"/>
              <a:ext cx="1106180" cy="357035"/>
            </a:xfrm>
            <a:prstGeom prst="straightConnector1">
              <a:avLst/>
            </a:prstGeom>
            <a:ln>
              <a:solidFill>
                <a:srgbClr val="000000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/>
            <p:cNvCxnSpPr>
              <a:stCxn id="70" idx="2"/>
              <a:endCxn id="69" idx="0"/>
            </p:cNvCxnSpPr>
            <p:nvPr/>
          </p:nvCxnSpPr>
          <p:spPr>
            <a:xfrm flipH="1">
              <a:off x="1781664" y="5366526"/>
              <a:ext cx="6505" cy="357035"/>
            </a:xfrm>
            <a:prstGeom prst="straightConnector1">
              <a:avLst/>
            </a:prstGeom>
            <a:ln>
              <a:solidFill>
                <a:srgbClr val="000000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Oval 72"/>
            <p:cNvSpPr/>
            <p:nvPr/>
          </p:nvSpPr>
          <p:spPr>
            <a:xfrm>
              <a:off x="2503573" y="5723561"/>
              <a:ext cx="707924" cy="595391"/>
            </a:xfrm>
            <a:prstGeom prst="ellipse">
              <a:avLst/>
            </a:prstGeom>
            <a:solidFill>
              <a:srgbClr val="008000">
                <a:alpha val="45000"/>
              </a:srgbClr>
            </a:solidFill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accent2">
                      <a:lumMod val="50000"/>
                    </a:schemeClr>
                  </a:solidFill>
                </a:rPr>
                <a:t>e3</a:t>
              </a:r>
            </a:p>
          </p:txBody>
        </p:sp>
        <p:cxnSp>
          <p:nvCxnSpPr>
            <p:cNvPr id="74" name="Straight Arrow Connector 73"/>
            <p:cNvCxnSpPr>
              <a:endCxn id="73" idx="0"/>
            </p:cNvCxnSpPr>
            <p:nvPr/>
          </p:nvCxnSpPr>
          <p:spPr>
            <a:xfrm>
              <a:off x="1779515" y="5386317"/>
              <a:ext cx="1129355" cy="337244"/>
            </a:xfrm>
            <a:prstGeom prst="straightConnector1">
              <a:avLst/>
            </a:prstGeom>
            <a:ln>
              <a:solidFill>
                <a:srgbClr val="000000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/>
            <p:cNvCxnSpPr>
              <a:stCxn id="22" idx="4"/>
              <a:endCxn id="70" idx="0"/>
            </p:cNvCxnSpPr>
            <p:nvPr/>
          </p:nvCxnSpPr>
          <p:spPr>
            <a:xfrm>
              <a:off x="1787873" y="4638182"/>
              <a:ext cx="0" cy="265583"/>
            </a:xfrm>
            <a:prstGeom prst="straightConnector1">
              <a:avLst/>
            </a:prstGeom>
            <a:ln>
              <a:solidFill>
                <a:srgbClr val="000000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2" name="Group 91"/>
          <p:cNvGrpSpPr/>
          <p:nvPr/>
        </p:nvGrpSpPr>
        <p:grpSpPr>
          <a:xfrm>
            <a:off x="5193902" y="4627421"/>
            <a:ext cx="2783204" cy="1671741"/>
            <a:chOff x="3669902" y="4627420"/>
            <a:chExt cx="2783204" cy="1671741"/>
          </a:xfrm>
        </p:grpSpPr>
        <p:sp>
          <p:nvSpPr>
            <p:cNvPr id="61" name="Oval 60"/>
            <p:cNvSpPr/>
            <p:nvPr/>
          </p:nvSpPr>
          <p:spPr>
            <a:xfrm>
              <a:off x="3669902" y="5703770"/>
              <a:ext cx="707924" cy="595391"/>
            </a:xfrm>
            <a:prstGeom prst="ellipse">
              <a:avLst/>
            </a:prstGeom>
            <a:solidFill>
              <a:srgbClr val="FF0000">
                <a:alpha val="40000"/>
              </a:srgbClr>
            </a:solidFill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accent2">
                      <a:lumMod val="50000"/>
                    </a:schemeClr>
                  </a:solidFill>
                </a:rPr>
                <a:t>b1</a:t>
              </a:r>
            </a:p>
          </p:txBody>
        </p:sp>
        <p:sp>
          <p:nvSpPr>
            <p:cNvPr id="62" name="Oval 61"/>
            <p:cNvSpPr/>
            <p:nvPr/>
          </p:nvSpPr>
          <p:spPr>
            <a:xfrm>
              <a:off x="4669606" y="5703770"/>
              <a:ext cx="707924" cy="595391"/>
            </a:xfrm>
            <a:prstGeom prst="ellipse">
              <a:avLst/>
            </a:prstGeom>
            <a:solidFill>
              <a:srgbClr val="008000">
                <a:alpha val="45000"/>
              </a:srgbClr>
            </a:solidFill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accent2">
                      <a:lumMod val="50000"/>
                    </a:schemeClr>
                  </a:solidFill>
                </a:rPr>
                <a:t>b2</a:t>
              </a:r>
            </a:p>
          </p:txBody>
        </p:sp>
        <p:sp>
          <p:nvSpPr>
            <p:cNvPr id="63" name="Rounded Rectangle 62"/>
            <p:cNvSpPr/>
            <p:nvPr/>
          </p:nvSpPr>
          <p:spPr>
            <a:xfrm>
              <a:off x="4744278" y="4883974"/>
              <a:ext cx="570407" cy="462761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B</a:t>
              </a:r>
            </a:p>
          </p:txBody>
        </p:sp>
        <p:cxnSp>
          <p:nvCxnSpPr>
            <p:cNvPr id="64" name="Straight Arrow Connector 63"/>
            <p:cNvCxnSpPr>
              <a:stCxn id="63" idx="2"/>
              <a:endCxn id="61" idx="0"/>
            </p:cNvCxnSpPr>
            <p:nvPr/>
          </p:nvCxnSpPr>
          <p:spPr>
            <a:xfrm flipH="1">
              <a:off x="3973583" y="5346735"/>
              <a:ext cx="1106180" cy="357035"/>
            </a:xfrm>
            <a:prstGeom prst="straightConnector1">
              <a:avLst/>
            </a:prstGeom>
            <a:ln>
              <a:solidFill>
                <a:srgbClr val="000000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/>
            <p:cNvCxnSpPr>
              <a:stCxn id="63" idx="2"/>
              <a:endCxn id="62" idx="0"/>
            </p:cNvCxnSpPr>
            <p:nvPr/>
          </p:nvCxnSpPr>
          <p:spPr>
            <a:xfrm flipH="1">
              <a:off x="5023273" y="5346735"/>
              <a:ext cx="6505" cy="357035"/>
            </a:xfrm>
            <a:prstGeom prst="straightConnector1">
              <a:avLst/>
            </a:prstGeom>
            <a:ln>
              <a:solidFill>
                <a:srgbClr val="000000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Oval 65"/>
            <p:cNvSpPr/>
            <p:nvPr/>
          </p:nvSpPr>
          <p:spPr>
            <a:xfrm>
              <a:off x="5745182" y="5703770"/>
              <a:ext cx="707924" cy="595391"/>
            </a:xfrm>
            <a:prstGeom prst="ellipse">
              <a:avLst/>
            </a:prstGeom>
            <a:solidFill>
              <a:srgbClr val="FF0000">
                <a:alpha val="40000"/>
              </a:srgbClr>
            </a:solidFill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accent2">
                      <a:lumMod val="50000"/>
                    </a:schemeClr>
                  </a:solidFill>
                </a:rPr>
                <a:t>b3</a:t>
              </a:r>
            </a:p>
          </p:txBody>
        </p:sp>
        <p:cxnSp>
          <p:nvCxnSpPr>
            <p:cNvPr id="67" name="Straight Arrow Connector 66"/>
            <p:cNvCxnSpPr>
              <a:endCxn id="66" idx="0"/>
            </p:cNvCxnSpPr>
            <p:nvPr/>
          </p:nvCxnSpPr>
          <p:spPr>
            <a:xfrm>
              <a:off x="5021124" y="5366526"/>
              <a:ext cx="1129355" cy="337244"/>
            </a:xfrm>
            <a:prstGeom prst="straightConnector1">
              <a:avLst/>
            </a:prstGeom>
            <a:ln>
              <a:solidFill>
                <a:srgbClr val="000000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/>
            <p:cNvCxnSpPr>
              <a:stCxn id="39" idx="4"/>
              <a:endCxn id="63" idx="0"/>
            </p:cNvCxnSpPr>
            <p:nvPr/>
          </p:nvCxnSpPr>
          <p:spPr>
            <a:xfrm>
              <a:off x="5024768" y="4627420"/>
              <a:ext cx="4714" cy="256554"/>
            </a:xfrm>
            <a:prstGeom prst="straightConnector1">
              <a:avLst/>
            </a:prstGeom>
            <a:ln>
              <a:solidFill>
                <a:srgbClr val="000000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3" name="Group 92"/>
          <p:cNvGrpSpPr/>
          <p:nvPr/>
        </p:nvGrpSpPr>
        <p:grpSpPr>
          <a:xfrm>
            <a:off x="8261317" y="4711784"/>
            <a:ext cx="1986255" cy="1612527"/>
            <a:chOff x="6737316" y="4711783"/>
            <a:chExt cx="1986255" cy="1612527"/>
          </a:xfrm>
        </p:grpSpPr>
        <p:sp>
          <p:nvSpPr>
            <p:cNvPr id="79" name="Oval 78"/>
            <p:cNvSpPr/>
            <p:nvPr/>
          </p:nvSpPr>
          <p:spPr>
            <a:xfrm>
              <a:off x="6737316" y="5728919"/>
              <a:ext cx="707924" cy="595391"/>
            </a:xfrm>
            <a:prstGeom prst="ellipse">
              <a:avLst/>
            </a:prstGeom>
            <a:solidFill>
              <a:srgbClr val="FF0000">
                <a:alpha val="40000"/>
              </a:srgbClr>
            </a:solidFill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accent2">
                      <a:lumMod val="50000"/>
                    </a:schemeClr>
                  </a:solidFill>
                </a:rPr>
                <a:t>c1</a:t>
              </a:r>
            </a:p>
          </p:txBody>
        </p:sp>
        <p:sp>
          <p:nvSpPr>
            <p:cNvPr id="80" name="Oval 79"/>
            <p:cNvSpPr/>
            <p:nvPr/>
          </p:nvSpPr>
          <p:spPr>
            <a:xfrm>
              <a:off x="8015647" y="5728919"/>
              <a:ext cx="707924" cy="595391"/>
            </a:xfrm>
            <a:prstGeom prst="ellipse">
              <a:avLst/>
            </a:prstGeom>
            <a:solidFill>
              <a:srgbClr val="008000">
                <a:alpha val="45000"/>
              </a:srgbClr>
            </a:solidFill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accent2">
                      <a:lumMod val="50000"/>
                    </a:schemeClr>
                  </a:solidFill>
                </a:rPr>
                <a:t>c2</a:t>
              </a:r>
            </a:p>
          </p:txBody>
        </p:sp>
        <p:sp>
          <p:nvSpPr>
            <p:cNvPr id="81" name="Rounded Rectangle 80"/>
            <p:cNvSpPr/>
            <p:nvPr/>
          </p:nvSpPr>
          <p:spPr>
            <a:xfrm>
              <a:off x="7445240" y="5015010"/>
              <a:ext cx="570407" cy="462761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C</a:t>
              </a:r>
            </a:p>
          </p:txBody>
        </p:sp>
        <p:cxnSp>
          <p:nvCxnSpPr>
            <p:cNvPr id="82" name="Straight Arrow Connector 81"/>
            <p:cNvCxnSpPr>
              <a:stCxn id="81" idx="2"/>
              <a:endCxn id="79" idx="0"/>
            </p:cNvCxnSpPr>
            <p:nvPr/>
          </p:nvCxnSpPr>
          <p:spPr>
            <a:xfrm flipH="1">
              <a:off x="7091278" y="5477771"/>
              <a:ext cx="639166" cy="251148"/>
            </a:xfrm>
            <a:prstGeom prst="straightConnector1">
              <a:avLst/>
            </a:prstGeom>
            <a:ln>
              <a:solidFill>
                <a:srgbClr val="000000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/>
            <p:cNvCxnSpPr>
              <a:stCxn id="81" idx="2"/>
              <a:endCxn id="80" idx="0"/>
            </p:cNvCxnSpPr>
            <p:nvPr/>
          </p:nvCxnSpPr>
          <p:spPr>
            <a:xfrm>
              <a:off x="7730444" y="5477771"/>
              <a:ext cx="639165" cy="251148"/>
            </a:xfrm>
            <a:prstGeom prst="straightConnector1">
              <a:avLst/>
            </a:prstGeom>
            <a:ln>
              <a:solidFill>
                <a:srgbClr val="000000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/>
            <p:cNvCxnSpPr>
              <a:stCxn id="52" idx="4"/>
              <a:endCxn id="81" idx="0"/>
            </p:cNvCxnSpPr>
            <p:nvPr/>
          </p:nvCxnSpPr>
          <p:spPr>
            <a:xfrm>
              <a:off x="7246669" y="4711783"/>
              <a:ext cx="483775" cy="303227"/>
            </a:xfrm>
            <a:prstGeom prst="straightConnector1">
              <a:avLst/>
            </a:prstGeom>
            <a:ln>
              <a:solidFill>
                <a:srgbClr val="000000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0026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1" y="209456"/>
            <a:ext cx="8913813" cy="914400"/>
          </a:xfrm>
        </p:spPr>
        <p:txBody>
          <a:bodyPr/>
          <a:lstStyle/>
          <a:p>
            <a:r>
              <a:rPr lang="en-US" dirty="0"/>
              <a:t>Rules for LEAF nodes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2239164" y="1234272"/>
            <a:ext cx="7952582" cy="4480281"/>
            <a:chOff x="155580" y="1325441"/>
            <a:chExt cx="8567991" cy="4998869"/>
          </a:xfrm>
        </p:grpSpPr>
        <p:sp>
          <p:nvSpPr>
            <p:cNvPr id="9" name="Rounded Rectangle 8"/>
            <p:cNvSpPr/>
            <p:nvPr/>
          </p:nvSpPr>
          <p:spPr>
            <a:xfrm>
              <a:off x="3685512" y="1325441"/>
              <a:ext cx="570407" cy="462761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A</a:t>
              </a:r>
            </a:p>
          </p:txBody>
        </p:sp>
        <p:grpSp>
          <p:nvGrpSpPr>
            <p:cNvPr id="87" name="Group 86"/>
            <p:cNvGrpSpPr/>
            <p:nvPr/>
          </p:nvGrpSpPr>
          <p:grpSpPr>
            <a:xfrm>
              <a:off x="794746" y="1788202"/>
              <a:ext cx="6796850" cy="1201682"/>
              <a:chOff x="794746" y="1788202"/>
              <a:chExt cx="6796850" cy="1201682"/>
            </a:xfrm>
          </p:grpSpPr>
          <p:sp>
            <p:nvSpPr>
              <p:cNvPr id="5" name="Oval 4"/>
              <p:cNvSpPr/>
              <p:nvPr/>
            </p:nvSpPr>
            <p:spPr>
              <a:xfrm>
                <a:off x="794746" y="2394493"/>
                <a:ext cx="707924" cy="595391"/>
              </a:xfrm>
              <a:prstGeom prst="ellipse">
                <a:avLst/>
              </a:prstGeom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chemeClr val="accent2">
                        <a:lumMod val="50000"/>
                      </a:schemeClr>
                    </a:solidFill>
                  </a:rPr>
                  <a:t>a1</a:t>
                </a:r>
              </a:p>
            </p:txBody>
          </p:sp>
          <p:sp>
            <p:nvSpPr>
              <p:cNvPr id="7" name="Oval 6"/>
              <p:cNvSpPr/>
              <p:nvPr/>
            </p:nvSpPr>
            <p:spPr>
              <a:xfrm>
                <a:off x="3610178" y="2276112"/>
                <a:ext cx="707924" cy="595391"/>
              </a:xfrm>
              <a:prstGeom prst="ellipse">
                <a:avLst/>
              </a:prstGeom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chemeClr val="accent2">
                        <a:lumMod val="50000"/>
                      </a:schemeClr>
                    </a:solidFill>
                  </a:rPr>
                  <a:t>a2</a:t>
                </a:r>
              </a:p>
            </p:txBody>
          </p:sp>
          <p:sp>
            <p:nvSpPr>
              <p:cNvPr id="8" name="Oval 7"/>
              <p:cNvSpPr/>
              <p:nvPr/>
            </p:nvSpPr>
            <p:spPr>
              <a:xfrm>
                <a:off x="6883672" y="2394493"/>
                <a:ext cx="707924" cy="595391"/>
              </a:xfrm>
              <a:prstGeom prst="ellipse">
                <a:avLst/>
              </a:prstGeom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chemeClr val="accent2">
                        <a:lumMod val="50000"/>
                      </a:schemeClr>
                    </a:solidFill>
                  </a:rPr>
                  <a:t>a3</a:t>
                </a:r>
              </a:p>
            </p:txBody>
          </p:sp>
          <p:cxnSp>
            <p:nvCxnSpPr>
              <p:cNvPr id="11" name="Straight Arrow Connector 10"/>
              <p:cNvCxnSpPr>
                <a:stCxn id="9" idx="2"/>
                <a:endCxn id="5" idx="0"/>
              </p:cNvCxnSpPr>
              <p:nvPr/>
            </p:nvCxnSpPr>
            <p:spPr>
              <a:xfrm flipH="1">
                <a:off x="1148708" y="1788202"/>
                <a:ext cx="2822008" cy="606291"/>
              </a:xfrm>
              <a:prstGeom prst="straightConnector1">
                <a:avLst/>
              </a:prstGeom>
              <a:ln w="38100" cmpd="sng">
                <a:solidFill>
                  <a:srgbClr val="FF0000"/>
                </a:solidFill>
                <a:tailEnd type="triangle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/>
              <p:cNvCxnSpPr>
                <a:stCxn id="9" idx="2"/>
                <a:endCxn id="7" idx="0"/>
              </p:cNvCxnSpPr>
              <p:nvPr/>
            </p:nvCxnSpPr>
            <p:spPr>
              <a:xfrm flipH="1">
                <a:off x="3964140" y="1788202"/>
                <a:ext cx="6576" cy="487910"/>
              </a:xfrm>
              <a:prstGeom prst="straightConnector1">
                <a:avLst/>
              </a:prstGeom>
              <a:ln w="38100" cmpd="sng">
                <a:solidFill>
                  <a:srgbClr val="008000"/>
                </a:solidFill>
                <a:tailEnd type="triangle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16"/>
              <p:cNvCxnSpPr>
                <a:stCxn id="9" idx="2"/>
                <a:endCxn id="8" idx="0"/>
              </p:cNvCxnSpPr>
              <p:nvPr/>
            </p:nvCxnSpPr>
            <p:spPr>
              <a:xfrm>
                <a:off x="3970716" y="1788202"/>
                <a:ext cx="3266918" cy="606291"/>
              </a:xfrm>
              <a:prstGeom prst="straightConnector1">
                <a:avLst/>
              </a:prstGeom>
              <a:ln>
                <a:solidFill>
                  <a:srgbClr val="000000"/>
                </a:solidFill>
                <a:tailEnd type="triangle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8" name="Group 87"/>
            <p:cNvGrpSpPr/>
            <p:nvPr/>
          </p:nvGrpSpPr>
          <p:grpSpPr>
            <a:xfrm>
              <a:off x="155580" y="2989884"/>
              <a:ext cx="1986255" cy="1648298"/>
              <a:chOff x="155580" y="2989884"/>
              <a:chExt cx="1986255" cy="1648298"/>
            </a:xfrm>
          </p:grpSpPr>
          <p:sp>
            <p:nvSpPr>
              <p:cNvPr id="21" name="Oval 20"/>
              <p:cNvSpPr/>
              <p:nvPr/>
            </p:nvSpPr>
            <p:spPr>
              <a:xfrm>
                <a:off x="155580" y="4042791"/>
                <a:ext cx="707924" cy="595391"/>
              </a:xfrm>
              <a:prstGeom prst="ellipse">
                <a:avLst/>
              </a:prstGeom>
              <a:solidFill>
                <a:srgbClr val="FF0000">
                  <a:alpha val="39000"/>
                </a:srgbClr>
              </a:solidFill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chemeClr val="accent2">
                        <a:lumMod val="50000"/>
                      </a:schemeClr>
                    </a:solidFill>
                  </a:rPr>
                  <a:t>c1</a:t>
                </a:r>
              </a:p>
            </p:txBody>
          </p:sp>
          <p:sp>
            <p:nvSpPr>
              <p:cNvPr id="22" name="Oval 21"/>
              <p:cNvSpPr/>
              <p:nvPr/>
            </p:nvSpPr>
            <p:spPr>
              <a:xfrm>
                <a:off x="1433911" y="4042791"/>
                <a:ext cx="707924" cy="595391"/>
              </a:xfrm>
              <a:prstGeom prst="ellipse">
                <a:avLst/>
              </a:prstGeom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chemeClr val="accent2">
                        <a:lumMod val="50000"/>
                      </a:schemeClr>
                    </a:solidFill>
                  </a:rPr>
                  <a:t>c2</a:t>
                </a:r>
              </a:p>
            </p:txBody>
          </p:sp>
          <p:sp>
            <p:nvSpPr>
              <p:cNvPr id="24" name="Rounded Rectangle 23"/>
              <p:cNvSpPr/>
              <p:nvPr/>
            </p:nvSpPr>
            <p:spPr>
              <a:xfrm>
                <a:off x="863504" y="3328882"/>
                <a:ext cx="570407" cy="462761"/>
              </a:xfrm>
              <a:prstGeom prst="roundRect">
                <a:avLst/>
              </a:prstGeom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/>
                  <a:t>C</a:t>
                </a:r>
              </a:p>
            </p:txBody>
          </p:sp>
          <p:cxnSp>
            <p:nvCxnSpPr>
              <p:cNvPr id="25" name="Straight Arrow Connector 24"/>
              <p:cNvCxnSpPr>
                <a:stCxn id="24" idx="2"/>
                <a:endCxn id="21" idx="0"/>
              </p:cNvCxnSpPr>
              <p:nvPr/>
            </p:nvCxnSpPr>
            <p:spPr>
              <a:xfrm flipH="1">
                <a:off x="509542" y="3791643"/>
                <a:ext cx="639166" cy="251148"/>
              </a:xfrm>
              <a:prstGeom prst="straightConnector1">
                <a:avLst/>
              </a:prstGeom>
              <a:ln w="38100" cmpd="sng">
                <a:solidFill>
                  <a:srgbClr val="FF0000"/>
                </a:solidFill>
                <a:tailEnd type="triangle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/>
              <p:cNvCxnSpPr>
                <a:stCxn id="24" idx="2"/>
                <a:endCxn id="22" idx="0"/>
              </p:cNvCxnSpPr>
              <p:nvPr/>
            </p:nvCxnSpPr>
            <p:spPr>
              <a:xfrm>
                <a:off x="1148708" y="3791643"/>
                <a:ext cx="639165" cy="251148"/>
              </a:xfrm>
              <a:prstGeom prst="straightConnector1">
                <a:avLst/>
              </a:prstGeom>
              <a:ln>
                <a:solidFill>
                  <a:srgbClr val="000000"/>
                </a:solidFill>
                <a:tailEnd type="triangle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Arrow Connector 32"/>
              <p:cNvCxnSpPr>
                <a:stCxn id="5" idx="4"/>
                <a:endCxn id="24" idx="0"/>
              </p:cNvCxnSpPr>
              <p:nvPr/>
            </p:nvCxnSpPr>
            <p:spPr>
              <a:xfrm>
                <a:off x="1148708" y="2989884"/>
                <a:ext cx="0" cy="338998"/>
              </a:xfrm>
              <a:prstGeom prst="straightConnector1">
                <a:avLst/>
              </a:prstGeom>
              <a:ln w="38100" cmpd="sng">
                <a:solidFill>
                  <a:srgbClr val="FF0000"/>
                </a:solidFill>
                <a:tailEnd type="triangle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9" name="Group 88"/>
            <p:cNvGrpSpPr/>
            <p:nvPr/>
          </p:nvGrpSpPr>
          <p:grpSpPr>
            <a:xfrm>
              <a:off x="2595526" y="2871503"/>
              <a:ext cx="2783204" cy="1755917"/>
              <a:chOff x="2595526" y="2871503"/>
              <a:chExt cx="2783204" cy="1755917"/>
            </a:xfrm>
          </p:grpSpPr>
          <p:sp>
            <p:nvSpPr>
              <p:cNvPr id="34" name="Oval 33"/>
              <p:cNvSpPr/>
              <p:nvPr/>
            </p:nvSpPr>
            <p:spPr>
              <a:xfrm>
                <a:off x="2595526" y="4032029"/>
                <a:ext cx="707924" cy="595391"/>
              </a:xfrm>
              <a:prstGeom prst="ellipse">
                <a:avLst/>
              </a:prstGeom>
              <a:solidFill>
                <a:srgbClr val="FF0000">
                  <a:alpha val="43000"/>
                </a:srgbClr>
              </a:solidFill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chemeClr val="accent2">
                        <a:lumMod val="50000"/>
                      </a:schemeClr>
                    </a:solidFill>
                  </a:rPr>
                  <a:t>e1</a:t>
                </a:r>
              </a:p>
            </p:txBody>
          </p:sp>
          <p:sp>
            <p:nvSpPr>
              <p:cNvPr id="35" name="Oval 34"/>
              <p:cNvSpPr/>
              <p:nvPr/>
            </p:nvSpPr>
            <p:spPr>
              <a:xfrm>
                <a:off x="3595230" y="4032029"/>
                <a:ext cx="707924" cy="595391"/>
              </a:xfrm>
              <a:prstGeom prst="ellipse">
                <a:avLst/>
              </a:prstGeom>
              <a:solidFill>
                <a:srgbClr val="008000">
                  <a:alpha val="44000"/>
                </a:srgbClr>
              </a:solidFill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chemeClr val="accent2">
                        <a:lumMod val="50000"/>
                      </a:schemeClr>
                    </a:solidFill>
                  </a:rPr>
                  <a:t>e2</a:t>
                </a:r>
              </a:p>
            </p:txBody>
          </p:sp>
          <p:sp>
            <p:nvSpPr>
              <p:cNvPr id="36" name="Rounded Rectangle 35"/>
              <p:cNvSpPr/>
              <p:nvPr/>
            </p:nvSpPr>
            <p:spPr>
              <a:xfrm>
                <a:off x="3669902" y="3212233"/>
                <a:ext cx="570407" cy="462761"/>
              </a:xfrm>
              <a:prstGeom prst="roundRect">
                <a:avLst/>
              </a:prstGeom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/>
                  <a:t>E</a:t>
                </a:r>
              </a:p>
            </p:txBody>
          </p:sp>
          <p:cxnSp>
            <p:nvCxnSpPr>
              <p:cNvPr id="37" name="Straight Arrow Connector 36"/>
              <p:cNvCxnSpPr>
                <a:stCxn id="36" idx="2"/>
                <a:endCxn id="34" idx="0"/>
              </p:cNvCxnSpPr>
              <p:nvPr/>
            </p:nvCxnSpPr>
            <p:spPr>
              <a:xfrm flipH="1">
                <a:off x="2899207" y="3674994"/>
                <a:ext cx="1106180" cy="357035"/>
              </a:xfrm>
              <a:prstGeom prst="straightConnector1">
                <a:avLst/>
              </a:prstGeom>
              <a:ln>
                <a:solidFill>
                  <a:srgbClr val="000000"/>
                </a:solidFill>
                <a:tailEnd type="triangle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7"/>
              <p:cNvCxnSpPr>
                <a:stCxn id="36" idx="2"/>
                <a:endCxn id="35" idx="0"/>
              </p:cNvCxnSpPr>
              <p:nvPr/>
            </p:nvCxnSpPr>
            <p:spPr>
              <a:xfrm flipH="1">
                <a:off x="3948897" y="3674994"/>
                <a:ext cx="6505" cy="357035"/>
              </a:xfrm>
              <a:prstGeom prst="straightConnector1">
                <a:avLst/>
              </a:prstGeom>
              <a:ln>
                <a:solidFill>
                  <a:srgbClr val="000000"/>
                </a:solidFill>
                <a:tailEnd type="triangle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Oval 38"/>
              <p:cNvSpPr/>
              <p:nvPr/>
            </p:nvSpPr>
            <p:spPr>
              <a:xfrm>
                <a:off x="4670806" y="4032029"/>
                <a:ext cx="707924" cy="595391"/>
              </a:xfrm>
              <a:prstGeom prst="ellipse">
                <a:avLst/>
              </a:prstGeom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chemeClr val="accent2">
                        <a:lumMod val="50000"/>
                      </a:schemeClr>
                    </a:solidFill>
                  </a:rPr>
                  <a:t>e3</a:t>
                </a:r>
              </a:p>
            </p:txBody>
          </p:sp>
          <p:cxnSp>
            <p:nvCxnSpPr>
              <p:cNvPr id="43" name="Straight Arrow Connector 42"/>
              <p:cNvCxnSpPr>
                <a:stCxn id="36" idx="2"/>
                <a:endCxn id="39" idx="0"/>
              </p:cNvCxnSpPr>
              <p:nvPr/>
            </p:nvCxnSpPr>
            <p:spPr>
              <a:xfrm>
                <a:off x="3955106" y="3674994"/>
                <a:ext cx="1069662" cy="357034"/>
              </a:xfrm>
              <a:prstGeom prst="straightConnector1">
                <a:avLst/>
              </a:prstGeom>
              <a:ln w="38100" cmpd="sng">
                <a:solidFill>
                  <a:srgbClr val="008000"/>
                </a:solidFill>
                <a:tailEnd type="triangle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Arrow Connector 48"/>
              <p:cNvCxnSpPr>
                <a:stCxn id="7" idx="4"/>
                <a:endCxn id="36" idx="0"/>
              </p:cNvCxnSpPr>
              <p:nvPr/>
            </p:nvCxnSpPr>
            <p:spPr>
              <a:xfrm flipH="1">
                <a:off x="3955106" y="2871503"/>
                <a:ext cx="9034" cy="340730"/>
              </a:xfrm>
              <a:prstGeom prst="straightConnector1">
                <a:avLst/>
              </a:prstGeom>
              <a:ln w="38100" cmpd="sng">
                <a:solidFill>
                  <a:srgbClr val="008000"/>
                </a:solidFill>
                <a:tailEnd type="triangle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0" name="Group 89"/>
            <p:cNvGrpSpPr/>
            <p:nvPr/>
          </p:nvGrpSpPr>
          <p:grpSpPr>
            <a:xfrm>
              <a:off x="5893003" y="2989884"/>
              <a:ext cx="2783204" cy="1721899"/>
              <a:chOff x="5893003" y="2989884"/>
              <a:chExt cx="2783204" cy="1721899"/>
            </a:xfrm>
          </p:grpSpPr>
          <p:sp>
            <p:nvSpPr>
              <p:cNvPr id="51" name="Oval 50"/>
              <p:cNvSpPr/>
              <p:nvPr/>
            </p:nvSpPr>
            <p:spPr>
              <a:xfrm>
                <a:off x="5893003" y="4116392"/>
                <a:ext cx="707924" cy="595391"/>
              </a:xfrm>
              <a:prstGeom prst="ellipse">
                <a:avLst/>
              </a:prstGeom>
              <a:solidFill>
                <a:srgbClr val="008000">
                  <a:alpha val="40000"/>
                </a:srgbClr>
              </a:solidFill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chemeClr val="accent2">
                        <a:lumMod val="50000"/>
                      </a:schemeClr>
                    </a:solidFill>
                  </a:rPr>
                  <a:t>b1</a:t>
                </a:r>
              </a:p>
            </p:txBody>
          </p:sp>
          <p:sp>
            <p:nvSpPr>
              <p:cNvPr id="52" name="Oval 51"/>
              <p:cNvSpPr/>
              <p:nvPr/>
            </p:nvSpPr>
            <p:spPr>
              <a:xfrm>
                <a:off x="6892707" y="4116392"/>
                <a:ext cx="707924" cy="595391"/>
              </a:xfrm>
              <a:prstGeom prst="ellipse">
                <a:avLst/>
              </a:prstGeom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chemeClr val="accent2">
                        <a:lumMod val="50000"/>
                      </a:schemeClr>
                    </a:solidFill>
                  </a:rPr>
                  <a:t>b2</a:t>
                </a:r>
              </a:p>
            </p:txBody>
          </p:sp>
          <p:sp>
            <p:nvSpPr>
              <p:cNvPr id="53" name="Rounded Rectangle 52"/>
              <p:cNvSpPr/>
              <p:nvPr/>
            </p:nvSpPr>
            <p:spPr>
              <a:xfrm>
                <a:off x="6967379" y="3296596"/>
                <a:ext cx="570407" cy="462761"/>
              </a:xfrm>
              <a:prstGeom prst="roundRect">
                <a:avLst/>
              </a:prstGeom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/>
                  <a:t>B</a:t>
                </a:r>
              </a:p>
            </p:txBody>
          </p:sp>
          <p:cxnSp>
            <p:nvCxnSpPr>
              <p:cNvPr id="54" name="Straight Arrow Connector 53"/>
              <p:cNvCxnSpPr>
                <a:stCxn id="53" idx="2"/>
                <a:endCxn id="51" idx="0"/>
              </p:cNvCxnSpPr>
              <p:nvPr/>
            </p:nvCxnSpPr>
            <p:spPr>
              <a:xfrm flipH="1">
                <a:off x="6196684" y="3759357"/>
                <a:ext cx="1106180" cy="357035"/>
              </a:xfrm>
              <a:prstGeom prst="straightConnector1">
                <a:avLst/>
              </a:prstGeom>
              <a:ln>
                <a:solidFill>
                  <a:srgbClr val="000000"/>
                </a:solidFill>
                <a:tailEnd type="triangle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Arrow Connector 54"/>
              <p:cNvCxnSpPr>
                <a:stCxn id="53" idx="2"/>
                <a:endCxn id="52" idx="0"/>
              </p:cNvCxnSpPr>
              <p:nvPr/>
            </p:nvCxnSpPr>
            <p:spPr>
              <a:xfrm flipH="1">
                <a:off x="7246374" y="3759357"/>
                <a:ext cx="6505" cy="357035"/>
              </a:xfrm>
              <a:prstGeom prst="straightConnector1">
                <a:avLst/>
              </a:prstGeom>
              <a:ln>
                <a:solidFill>
                  <a:srgbClr val="000000"/>
                </a:solidFill>
                <a:tailEnd type="triangle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" name="Oval 55"/>
              <p:cNvSpPr/>
              <p:nvPr/>
            </p:nvSpPr>
            <p:spPr>
              <a:xfrm>
                <a:off x="7968283" y="4116392"/>
                <a:ext cx="707924" cy="595391"/>
              </a:xfrm>
              <a:prstGeom prst="ellipse">
                <a:avLst/>
              </a:prstGeom>
              <a:solidFill>
                <a:srgbClr val="FF0000">
                  <a:alpha val="41000"/>
                </a:srgbClr>
              </a:solidFill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chemeClr val="accent2">
                        <a:lumMod val="50000"/>
                      </a:schemeClr>
                    </a:solidFill>
                  </a:rPr>
                  <a:t>b3</a:t>
                </a:r>
              </a:p>
            </p:txBody>
          </p:sp>
          <p:cxnSp>
            <p:nvCxnSpPr>
              <p:cNvPr id="57" name="Straight Arrow Connector 56"/>
              <p:cNvCxnSpPr>
                <a:stCxn id="53" idx="2"/>
                <a:endCxn id="56" idx="0"/>
              </p:cNvCxnSpPr>
              <p:nvPr/>
            </p:nvCxnSpPr>
            <p:spPr>
              <a:xfrm>
                <a:off x="7252583" y="3759357"/>
                <a:ext cx="1069662" cy="357035"/>
              </a:xfrm>
              <a:prstGeom prst="straightConnector1">
                <a:avLst/>
              </a:prstGeom>
              <a:ln>
                <a:solidFill>
                  <a:srgbClr val="000000"/>
                </a:solidFill>
                <a:tailEnd type="triangle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Arrow Connector 57"/>
              <p:cNvCxnSpPr>
                <a:stCxn id="8" idx="4"/>
                <a:endCxn id="53" idx="0"/>
              </p:cNvCxnSpPr>
              <p:nvPr/>
            </p:nvCxnSpPr>
            <p:spPr>
              <a:xfrm>
                <a:off x="7237634" y="2989884"/>
                <a:ext cx="14949" cy="306712"/>
              </a:xfrm>
              <a:prstGeom prst="straightConnector1">
                <a:avLst/>
              </a:prstGeom>
              <a:ln>
                <a:solidFill>
                  <a:srgbClr val="000000"/>
                </a:solidFill>
                <a:tailEnd type="triangle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1" name="Group 90"/>
            <p:cNvGrpSpPr/>
            <p:nvPr/>
          </p:nvGrpSpPr>
          <p:grpSpPr>
            <a:xfrm>
              <a:off x="428293" y="4638182"/>
              <a:ext cx="2783204" cy="1680770"/>
              <a:chOff x="428293" y="4638182"/>
              <a:chExt cx="2783204" cy="1680770"/>
            </a:xfrm>
          </p:grpSpPr>
          <p:sp>
            <p:nvSpPr>
              <p:cNvPr id="68" name="Oval 67"/>
              <p:cNvSpPr/>
              <p:nvPr/>
            </p:nvSpPr>
            <p:spPr>
              <a:xfrm>
                <a:off x="428293" y="5723561"/>
                <a:ext cx="707924" cy="595391"/>
              </a:xfrm>
              <a:prstGeom prst="ellipse">
                <a:avLst/>
              </a:prstGeom>
              <a:solidFill>
                <a:srgbClr val="008000">
                  <a:alpha val="45000"/>
                </a:srgbClr>
              </a:solidFill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chemeClr val="accent2">
                        <a:lumMod val="50000"/>
                      </a:schemeClr>
                    </a:solidFill>
                  </a:rPr>
                  <a:t>e1</a:t>
                </a:r>
              </a:p>
            </p:txBody>
          </p:sp>
          <p:sp>
            <p:nvSpPr>
              <p:cNvPr id="69" name="Oval 68"/>
              <p:cNvSpPr/>
              <p:nvPr/>
            </p:nvSpPr>
            <p:spPr>
              <a:xfrm>
                <a:off x="1427997" y="5723561"/>
                <a:ext cx="707924" cy="595391"/>
              </a:xfrm>
              <a:prstGeom prst="ellipse">
                <a:avLst/>
              </a:prstGeom>
              <a:solidFill>
                <a:srgbClr val="FF0000">
                  <a:alpha val="40000"/>
                </a:srgbClr>
              </a:solidFill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chemeClr val="accent2">
                        <a:lumMod val="50000"/>
                      </a:schemeClr>
                    </a:solidFill>
                  </a:rPr>
                  <a:t>e2</a:t>
                </a:r>
              </a:p>
            </p:txBody>
          </p:sp>
          <p:sp>
            <p:nvSpPr>
              <p:cNvPr id="70" name="Rounded Rectangle 69"/>
              <p:cNvSpPr/>
              <p:nvPr/>
            </p:nvSpPr>
            <p:spPr>
              <a:xfrm>
                <a:off x="1502669" y="4903765"/>
                <a:ext cx="570407" cy="462761"/>
              </a:xfrm>
              <a:prstGeom prst="roundRect">
                <a:avLst/>
              </a:prstGeom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/>
                  <a:t>E</a:t>
                </a:r>
              </a:p>
            </p:txBody>
          </p:sp>
          <p:cxnSp>
            <p:nvCxnSpPr>
              <p:cNvPr id="71" name="Straight Arrow Connector 70"/>
              <p:cNvCxnSpPr>
                <a:stCxn id="70" idx="2"/>
                <a:endCxn id="68" idx="0"/>
              </p:cNvCxnSpPr>
              <p:nvPr/>
            </p:nvCxnSpPr>
            <p:spPr>
              <a:xfrm flipH="1">
                <a:off x="731974" y="5366526"/>
                <a:ext cx="1106180" cy="357035"/>
              </a:xfrm>
              <a:prstGeom prst="straightConnector1">
                <a:avLst/>
              </a:prstGeom>
              <a:ln>
                <a:solidFill>
                  <a:srgbClr val="000000"/>
                </a:solidFill>
                <a:tailEnd type="triangle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Arrow Connector 71"/>
              <p:cNvCxnSpPr>
                <a:stCxn id="70" idx="2"/>
                <a:endCxn id="69" idx="0"/>
              </p:cNvCxnSpPr>
              <p:nvPr/>
            </p:nvCxnSpPr>
            <p:spPr>
              <a:xfrm flipH="1">
                <a:off x="1781664" y="5366526"/>
                <a:ext cx="6505" cy="357035"/>
              </a:xfrm>
              <a:prstGeom prst="straightConnector1">
                <a:avLst/>
              </a:prstGeom>
              <a:ln>
                <a:solidFill>
                  <a:srgbClr val="000000"/>
                </a:solidFill>
                <a:tailEnd type="triangle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3" name="Oval 72"/>
              <p:cNvSpPr/>
              <p:nvPr/>
            </p:nvSpPr>
            <p:spPr>
              <a:xfrm>
                <a:off x="2503573" y="5723561"/>
                <a:ext cx="707924" cy="595391"/>
              </a:xfrm>
              <a:prstGeom prst="ellipse">
                <a:avLst/>
              </a:prstGeom>
              <a:solidFill>
                <a:srgbClr val="008000">
                  <a:alpha val="45000"/>
                </a:srgbClr>
              </a:solidFill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chemeClr val="accent2">
                        <a:lumMod val="50000"/>
                      </a:schemeClr>
                    </a:solidFill>
                  </a:rPr>
                  <a:t>e3</a:t>
                </a:r>
              </a:p>
            </p:txBody>
          </p:sp>
          <p:cxnSp>
            <p:nvCxnSpPr>
              <p:cNvPr id="74" name="Straight Arrow Connector 73"/>
              <p:cNvCxnSpPr>
                <a:endCxn id="73" idx="0"/>
              </p:cNvCxnSpPr>
              <p:nvPr/>
            </p:nvCxnSpPr>
            <p:spPr>
              <a:xfrm>
                <a:off x="1779515" y="5386317"/>
                <a:ext cx="1129355" cy="337244"/>
              </a:xfrm>
              <a:prstGeom prst="straightConnector1">
                <a:avLst/>
              </a:prstGeom>
              <a:ln>
                <a:solidFill>
                  <a:srgbClr val="000000"/>
                </a:solidFill>
                <a:tailEnd type="triangle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Arrow Connector 75"/>
              <p:cNvCxnSpPr>
                <a:stCxn id="22" idx="4"/>
                <a:endCxn id="70" idx="0"/>
              </p:cNvCxnSpPr>
              <p:nvPr/>
            </p:nvCxnSpPr>
            <p:spPr>
              <a:xfrm>
                <a:off x="1787873" y="4638182"/>
                <a:ext cx="0" cy="265583"/>
              </a:xfrm>
              <a:prstGeom prst="straightConnector1">
                <a:avLst/>
              </a:prstGeom>
              <a:ln>
                <a:solidFill>
                  <a:srgbClr val="000000"/>
                </a:solidFill>
                <a:tailEnd type="triangle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2" name="Group 91"/>
            <p:cNvGrpSpPr/>
            <p:nvPr/>
          </p:nvGrpSpPr>
          <p:grpSpPr>
            <a:xfrm>
              <a:off x="3669902" y="4627420"/>
              <a:ext cx="2783204" cy="1671741"/>
              <a:chOff x="3669902" y="4627420"/>
              <a:chExt cx="2783204" cy="1671741"/>
            </a:xfrm>
          </p:grpSpPr>
          <p:sp>
            <p:nvSpPr>
              <p:cNvPr id="61" name="Oval 60"/>
              <p:cNvSpPr/>
              <p:nvPr/>
            </p:nvSpPr>
            <p:spPr>
              <a:xfrm>
                <a:off x="3669902" y="5703770"/>
                <a:ext cx="707924" cy="595391"/>
              </a:xfrm>
              <a:prstGeom prst="ellipse">
                <a:avLst/>
              </a:prstGeom>
              <a:solidFill>
                <a:srgbClr val="FF0000">
                  <a:alpha val="40000"/>
                </a:srgbClr>
              </a:solidFill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chemeClr val="accent2">
                        <a:lumMod val="50000"/>
                      </a:schemeClr>
                    </a:solidFill>
                  </a:rPr>
                  <a:t>b1</a:t>
                </a:r>
              </a:p>
            </p:txBody>
          </p:sp>
          <p:sp>
            <p:nvSpPr>
              <p:cNvPr id="62" name="Oval 61"/>
              <p:cNvSpPr/>
              <p:nvPr/>
            </p:nvSpPr>
            <p:spPr>
              <a:xfrm>
                <a:off x="4669606" y="5703770"/>
                <a:ext cx="707924" cy="595391"/>
              </a:xfrm>
              <a:prstGeom prst="ellipse">
                <a:avLst/>
              </a:prstGeom>
              <a:solidFill>
                <a:srgbClr val="008000">
                  <a:alpha val="45000"/>
                </a:srgbClr>
              </a:solidFill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chemeClr val="accent2">
                        <a:lumMod val="50000"/>
                      </a:schemeClr>
                    </a:solidFill>
                  </a:rPr>
                  <a:t>b2</a:t>
                </a:r>
              </a:p>
            </p:txBody>
          </p:sp>
          <p:sp>
            <p:nvSpPr>
              <p:cNvPr id="63" name="Rounded Rectangle 62"/>
              <p:cNvSpPr/>
              <p:nvPr/>
            </p:nvSpPr>
            <p:spPr>
              <a:xfrm>
                <a:off x="4744278" y="4883974"/>
                <a:ext cx="570407" cy="462761"/>
              </a:xfrm>
              <a:prstGeom prst="roundRect">
                <a:avLst/>
              </a:prstGeom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/>
                  <a:t>B</a:t>
                </a:r>
              </a:p>
            </p:txBody>
          </p:sp>
          <p:cxnSp>
            <p:nvCxnSpPr>
              <p:cNvPr id="64" name="Straight Arrow Connector 63"/>
              <p:cNvCxnSpPr>
                <a:stCxn id="63" idx="2"/>
                <a:endCxn id="61" idx="0"/>
              </p:cNvCxnSpPr>
              <p:nvPr/>
            </p:nvCxnSpPr>
            <p:spPr>
              <a:xfrm flipH="1">
                <a:off x="3973583" y="5346735"/>
                <a:ext cx="1106180" cy="357035"/>
              </a:xfrm>
              <a:prstGeom prst="straightConnector1">
                <a:avLst/>
              </a:prstGeom>
              <a:ln>
                <a:solidFill>
                  <a:srgbClr val="000000"/>
                </a:solidFill>
                <a:tailEnd type="triangle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Arrow Connector 64"/>
              <p:cNvCxnSpPr>
                <a:stCxn id="63" idx="2"/>
                <a:endCxn id="62" idx="0"/>
              </p:cNvCxnSpPr>
              <p:nvPr/>
            </p:nvCxnSpPr>
            <p:spPr>
              <a:xfrm flipH="1">
                <a:off x="5023273" y="5346735"/>
                <a:ext cx="6505" cy="357035"/>
              </a:xfrm>
              <a:prstGeom prst="straightConnector1">
                <a:avLst/>
              </a:prstGeom>
              <a:ln w="38100" cmpd="sng">
                <a:solidFill>
                  <a:srgbClr val="008000"/>
                </a:solidFill>
                <a:tailEnd type="triangle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6" name="Oval 65"/>
              <p:cNvSpPr/>
              <p:nvPr/>
            </p:nvSpPr>
            <p:spPr>
              <a:xfrm>
                <a:off x="5745182" y="5703770"/>
                <a:ext cx="707924" cy="595391"/>
              </a:xfrm>
              <a:prstGeom prst="ellipse">
                <a:avLst/>
              </a:prstGeom>
              <a:solidFill>
                <a:srgbClr val="FF0000">
                  <a:alpha val="40000"/>
                </a:srgbClr>
              </a:solidFill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chemeClr val="accent2">
                        <a:lumMod val="50000"/>
                      </a:schemeClr>
                    </a:solidFill>
                  </a:rPr>
                  <a:t>b3</a:t>
                </a:r>
              </a:p>
            </p:txBody>
          </p:sp>
          <p:cxnSp>
            <p:nvCxnSpPr>
              <p:cNvPr id="67" name="Straight Arrow Connector 66"/>
              <p:cNvCxnSpPr>
                <a:endCxn id="66" idx="0"/>
              </p:cNvCxnSpPr>
              <p:nvPr/>
            </p:nvCxnSpPr>
            <p:spPr>
              <a:xfrm>
                <a:off x="5021124" y="5366526"/>
                <a:ext cx="1129355" cy="337244"/>
              </a:xfrm>
              <a:prstGeom prst="straightConnector1">
                <a:avLst/>
              </a:prstGeom>
              <a:ln>
                <a:solidFill>
                  <a:srgbClr val="000000"/>
                </a:solidFill>
                <a:tailEnd type="triangle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Arrow Connector 77"/>
              <p:cNvCxnSpPr>
                <a:stCxn id="39" idx="4"/>
                <a:endCxn id="63" idx="0"/>
              </p:cNvCxnSpPr>
              <p:nvPr/>
            </p:nvCxnSpPr>
            <p:spPr>
              <a:xfrm>
                <a:off x="5024768" y="4627420"/>
                <a:ext cx="4714" cy="256554"/>
              </a:xfrm>
              <a:prstGeom prst="straightConnector1">
                <a:avLst/>
              </a:prstGeom>
              <a:ln w="38100" cmpd="sng">
                <a:solidFill>
                  <a:srgbClr val="008000"/>
                </a:solidFill>
                <a:tailEnd type="triangle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3" name="Group 92"/>
            <p:cNvGrpSpPr/>
            <p:nvPr/>
          </p:nvGrpSpPr>
          <p:grpSpPr>
            <a:xfrm>
              <a:off x="6737316" y="4711783"/>
              <a:ext cx="1986255" cy="1612527"/>
              <a:chOff x="6737316" y="4711783"/>
              <a:chExt cx="1986255" cy="1612527"/>
            </a:xfrm>
          </p:grpSpPr>
          <p:sp>
            <p:nvSpPr>
              <p:cNvPr id="79" name="Oval 78"/>
              <p:cNvSpPr/>
              <p:nvPr/>
            </p:nvSpPr>
            <p:spPr>
              <a:xfrm>
                <a:off x="6737316" y="5728919"/>
                <a:ext cx="707924" cy="595391"/>
              </a:xfrm>
              <a:prstGeom prst="ellipse">
                <a:avLst/>
              </a:prstGeom>
              <a:solidFill>
                <a:srgbClr val="FF0000">
                  <a:alpha val="40000"/>
                </a:srgbClr>
              </a:solidFill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chemeClr val="accent2">
                        <a:lumMod val="50000"/>
                      </a:schemeClr>
                    </a:solidFill>
                  </a:rPr>
                  <a:t>c1</a:t>
                </a:r>
              </a:p>
            </p:txBody>
          </p:sp>
          <p:sp>
            <p:nvSpPr>
              <p:cNvPr id="80" name="Oval 79"/>
              <p:cNvSpPr/>
              <p:nvPr/>
            </p:nvSpPr>
            <p:spPr>
              <a:xfrm>
                <a:off x="8015647" y="5728919"/>
                <a:ext cx="707924" cy="595391"/>
              </a:xfrm>
              <a:prstGeom prst="ellipse">
                <a:avLst/>
              </a:prstGeom>
              <a:solidFill>
                <a:srgbClr val="008000">
                  <a:alpha val="45000"/>
                </a:srgbClr>
              </a:solidFill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chemeClr val="accent2">
                        <a:lumMod val="50000"/>
                      </a:schemeClr>
                    </a:solidFill>
                  </a:rPr>
                  <a:t>c2</a:t>
                </a:r>
              </a:p>
            </p:txBody>
          </p:sp>
          <p:sp>
            <p:nvSpPr>
              <p:cNvPr id="81" name="Rounded Rectangle 80"/>
              <p:cNvSpPr/>
              <p:nvPr/>
            </p:nvSpPr>
            <p:spPr>
              <a:xfrm>
                <a:off x="7445240" y="5015010"/>
                <a:ext cx="570407" cy="462761"/>
              </a:xfrm>
              <a:prstGeom prst="roundRect">
                <a:avLst/>
              </a:prstGeom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/>
                  <a:t>C</a:t>
                </a:r>
              </a:p>
            </p:txBody>
          </p:sp>
          <p:cxnSp>
            <p:nvCxnSpPr>
              <p:cNvPr id="82" name="Straight Arrow Connector 81"/>
              <p:cNvCxnSpPr>
                <a:stCxn id="81" idx="2"/>
                <a:endCxn id="79" idx="0"/>
              </p:cNvCxnSpPr>
              <p:nvPr/>
            </p:nvCxnSpPr>
            <p:spPr>
              <a:xfrm flipH="1">
                <a:off x="7091278" y="5477771"/>
                <a:ext cx="639166" cy="251148"/>
              </a:xfrm>
              <a:prstGeom prst="straightConnector1">
                <a:avLst/>
              </a:prstGeom>
              <a:ln>
                <a:solidFill>
                  <a:srgbClr val="000000"/>
                </a:solidFill>
                <a:tailEnd type="triangle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Arrow Connector 82"/>
              <p:cNvCxnSpPr>
                <a:stCxn id="81" idx="2"/>
                <a:endCxn id="80" idx="0"/>
              </p:cNvCxnSpPr>
              <p:nvPr/>
            </p:nvCxnSpPr>
            <p:spPr>
              <a:xfrm>
                <a:off x="7730444" y="5477771"/>
                <a:ext cx="639165" cy="251148"/>
              </a:xfrm>
              <a:prstGeom prst="straightConnector1">
                <a:avLst/>
              </a:prstGeom>
              <a:ln>
                <a:solidFill>
                  <a:srgbClr val="000000"/>
                </a:solidFill>
                <a:tailEnd type="triangle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Arrow Connector 84"/>
              <p:cNvCxnSpPr>
                <a:stCxn id="52" idx="4"/>
                <a:endCxn id="81" idx="0"/>
              </p:cNvCxnSpPr>
              <p:nvPr/>
            </p:nvCxnSpPr>
            <p:spPr>
              <a:xfrm>
                <a:off x="7246669" y="4711783"/>
                <a:ext cx="483775" cy="303227"/>
              </a:xfrm>
              <a:prstGeom prst="straightConnector1">
                <a:avLst/>
              </a:prstGeom>
              <a:ln>
                <a:solidFill>
                  <a:srgbClr val="000000"/>
                </a:solidFill>
                <a:tailEnd type="triangle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" name="TextBox 3"/>
          <p:cNvSpPr txBox="1"/>
          <p:nvPr/>
        </p:nvSpPr>
        <p:spPr>
          <a:xfrm>
            <a:off x="1604833" y="4269310"/>
            <a:ext cx="1447832" cy="369332"/>
          </a:xfrm>
          <a:prstGeom prst="rect">
            <a:avLst/>
          </a:prstGeom>
          <a:solidFill>
            <a:srgbClr val="FF0000">
              <a:alpha val="39000"/>
            </a:srgbClr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A=a1 ^ C = c1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5425347" y="5938510"/>
            <a:ext cx="2270173" cy="369332"/>
          </a:xfrm>
          <a:prstGeom prst="rect">
            <a:avLst/>
          </a:prstGeom>
          <a:solidFill>
            <a:srgbClr val="008000">
              <a:alpha val="35000"/>
            </a:srgbClr>
          </a:solidFill>
          <a:ln>
            <a:solidFill>
              <a:srgbClr val="008000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/>
              <a:t>A=a2 ^ E = e3 ^ B = b2</a:t>
            </a:r>
          </a:p>
        </p:txBody>
      </p:sp>
    </p:spTree>
    <p:extLst>
      <p:ext uri="{BB962C8B-B14F-4D97-AF65-F5344CB8AC3E}">
        <p14:creationId xmlns:p14="http://schemas.microsoft.com/office/powerpoint/2010/main" val="171100211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1" y="209456"/>
            <a:ext cx="8913813" cy="914400"/>
          </a:xfrm>
        </p:spPr>
        <p:txBody>
          <a:bodyPr/>
          <a:lstStyle/>
          <a:p>
            <a:r>
              <a:rPr lang="en-US" dirty="0"/>
              <a:t>Controlling COMPLEXITY</a:t>
            </a:r>
          </a:p>
        </p:txBody>
      </p:sp>
      <p:pic>
        <p:nvPicPr>
          <p:cNvPr id="4" name="Picture 3" descr="BiasVarianc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5272" y="1485138"/>
            <a:ext cx="7547159" cy="4854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51347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1" y="209456"/>
            <a:ext cx="8913813" cy="914400"/>
          </a:xfrm>
        </p:spPr>
        <p:txBody>
          <a:bodyPr/>
          <a:lstStyle/>
          <a:p>
            <a:r>
              <a:rPr lang="en-US" dirty="0"/>
              <a:t>OVERFITTING</a:t>
            </a:r>
          </a:p>
        </p:txBody>
      </p:sp>
      <p:grpSp>
        <p:nvGrpSpPr>
          <p:cNvPr id="121" name="Group 120"/>
          <p:cNvGrpSpPr/>
          <p:nvPr/>
        </p:nvGrpSpPr>
        <p:grpSpPr>
          <a:xfrm>
            <a:off x="1942723" y="1325442"/>
            <a:ext cx="7954420" cy="3990921"/>
            <a:chOff x="155580" y="1325441"/>
            <a:chExt cx="8567991" cy="4998869"/>
          </a:xfrm>
        </p:grpSpPr>
        <p:sp>
          <p:nvSpPr>
            <p:cNvPr id="63" name="Rounded Rectangle 62"/>
            <p:cNvSpPr/>
            <p:nvPr/>
          </p:nvSpPr>
          <p:spPr>
            <a:xfrm>
              <a:off x="3685512" y="1325441"/>
              <a:ext cx="570407" cy="462761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A</a:t>
              </a:r>
            </a:p>
          </p:txBody>
        </p:sp>
        <p:grpSp>
          <p:nvGrpSpPr>
            <p:cNvPr id="64" name="Group 63"/>
            <p:cNvGrpSpPr/>
            <p:nvPr/>
          </p:nvGrpSpPr>
          <p:grpSpPr>
            <a:xfrm>
              <a:off x="794746" y="1788202"/>
              <a:ext cx="6796850" cy="1201682"/>
              <a:chOff x="794746" y="1788202"/>
              <a:chExt cx="6796850" cy="1201682"/>
            </a:xfrm>
          </p:grpSpPr>
          <p:sp>
            <p:nvSpPr>
              <p:cNvPr id="65" name="Oval 64"/>
              <p:cNvSpPr/>
              <p:nvPr/>
            </p:nvSpPr>
            <p:spPr>
              <a:xfrm>
                <a:off x="794746" y="2394493"/>
                <a:ext cx="707924" cy="595391"/>
              </a:xfrm>
              <a:prstGeom prst="ellipse">
                <a:avLst/>
              </a:prstGeom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chemeClr val="accent2">
                        <a:lumMod val="50000"/>
                      </a:schemeClr>
                    </a:solidFill>
                  </a:rPr>
                  <a:t>a1</a:t>
                </a:r>
              </a:p>
            </p:txBody>
          </p:sp>
          <p:sp>
            <p:nvSpPr>
              <p:cNvPr id="66" name="Oval 65"/>
              <p:cNvSpPr/>
              <p:nvPr/>
            </p:nvSpPr>
            <p:spPr>
              <a:xfrm>
                <a:off x="3610178" y="2276112"/>
                <a:ext cx="707924" cy="595391"/>
              </a:xfrm>
              <a:prstGeom prst="ellipse">
                <a:avLst/>
              </a:prstGeom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chemeClr val="accent2">
                        <a:lumMod val="50000"/>
                      </a:schemeClr>
                    </a:solidFill>
                  </a:rPr>
                  <a:t>a2</a:t>
                </a:r>
              </a:p>
            </p:txBody>
          </p:sp>
          <p:sp>
            <p:nvSpPr>
              <p:cNvPr id="67" name="Oval 66"/>
              <p:cNvSpPr/>
              <p:nvPr/>
            </p:nvSpPr>
            <p:spPr>
              <a:xfrm>
                <a:off x="6883672" y="2394493"/>
                <a:ext cx="707924" cy="595391"/>
              </a:xfrm>
              <a:prstGeom prst="ellipse">
                <a:avLst/>
              </a:prstGeom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chemeClr val="accent2">
                        <a:lumMod val="50000"/>
                      </a:schemeClr>
                    </a:solidFill>
                  </a:rPr>
                  <a:t>a3</a:t>
                </a:r>
              </a:p>
            </p:txBody>
          </p:sp>
          <p:cxnSp>
            <p:nvCxnSpPr>
              <p:cNvPr id="68" name="Straight Arrow Connector 67"/>
              <p:cNvCxnSpPr>
                <a:stCxn id="63" idx="2"/>
                <a:endCxn id="65" idx="0"/>
              </p:cNvCxnSpPr>
              <p:nvPr/>
            </p:nvCxnSpPr>
            <p:spPr>
              <a:xfrm flipH="1">
                <a:off x="1148708" y="1788202"/>
                <a:ext cx="2822008" cy="606291"/>
              </a:xfrm>
              <a:prstGeom prst="straightConnector1">
                <a:avLst/>
              </a:prstGeom>
              <a:ln>
                <a:solidFill>
                  <a:srgbClr val="000000"/>
                </a:solidFill>
                <a:tailEnd type="triangle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Arrow Connector 68"/>
              <p:cNvCxnSpPr>
                <a:stCxn id="63" idx="2"/>
                <a:endCxn id="66" idx="0"/>
              </p:cNvCxnSpPr>
              <p:nvPr/>
            </p:nvCxnSpPr>
            <p:spPr>
              <a:xfrm flipH="1">
                <a:off x="3964140" y="1788202"/>
                <a:ext cx="6576" cy="487910"/>
              </a:xfrm>
              <a:prstGeom prst="straightConnector1">
                <a:avLst/>
              </a:prstGeom>
              <a:ln>
                <a:solidFill>
                  <a:srgbClr val="000000"/>
                </a:solidFill>
                <a:tailEnd type="triangle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Arrow Connector 69"/>
              <p:cNvCxnSpPr>
                <a:stCxn id="63" idx="2"/>
                <a:endCxn id="67" idx="0"/>
              </p:cNvCxnSpPr>
              <p:nvPr/>
            </p:nvCxnSpPr>
            <p:spPr>
              <a:xfrm>
                <a:off x="3970716" y="1788202"/>
                <a:ext cx="3266918" cy="606291"/>
              </a:xfrm>
              <a:prstGeom prst="straightConnector1">
                <a:avLst/>
              </a:prstGeom>
              <a:ln>
                <a:solidFill>
                  <a:srgbClr val="000000"/>
                </a:solidFill>
                <a:tailEnd type="triangle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1" name="Group 70"/>
            <p:cNvGrpSpPr/>
            <p:nvPr/>
          </p:nvGrpSpPr>
          <p:grpSpPr>
            <a:xfrm>
              <a:off x="155580" y="2989884"/>
              <a:ext cx="1986255" cy="1648298"/>
              <a:chOff x="155580" y="2989884"/>
              <a:chExt cx="1986255" cy="1648298"/>
            </a:xfrm>
          </p:grpSpPr>
          <p:sp>
            <p:nvSpPr>
              <p:cNvPr id="72" name="Oval 71"/>
              <p:cNvSpPr/>
              <p:nvPr/>
            </p:nvSpPr>
            <p:spPr>
              <a:xfrm>
                <a:off x="155580" y="4042791"/>
                <a:ext cx="707924" cy="595391"/>
              </a:xfrm>
              <a:prstGeom prst="ellipse">
                <a:avLst/>
              </a:prstGeom>
              <a:solidFill>
                <a:srgbClr val="FF0000">
                  <a:alpha val="39000"/>
                </a:srgbClr>
              </a:solidFill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chemeClr val="accent2">
                        <a:lumMod val="50000"/>
                      </a:schemeClr>
                    </a:solidFill>
                  </a:rPr>
                  <a:t>c1</a:t>
                </a:r>
              </a:p>
            </p:txBody>
          </p:sp>
          <p:sp>
            <p:nvSpPr>
              <p:cNvPr id="73" name="Oval 72"/>
              <p:cNvSpPr/>
              <p:nvPr/>
            </p:nvSpPr>
            <p:spPr>
              <a:xfrm>
                <a:off x="1433911" y="4042791"/>
                <a:ext cx="707924" cy="595391"/>
              </a:xfrm>
              <a:prstGeom prst="ellipse">
                <a:avLst/>
              </a:prstGeom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chemeClr val="accent2">
                        <a:lumMod val="50000"/>
                      </a:schemeClr>
                    </a:solidFill>
                  </a:rPr>
                  <a:t>c2</a:t>
                </a:r>
              </a:p>
            </p:txBody>
          </p:sp>
          <p:sp>
            <p:nvSpPr>
              <p:cNvPr id="74" name="Rounded Rectangle 73"/>
              <p:cNvSpPr/>
              <p:nvPr/>
            </p:nvSpPr>
            <p:spPr>
              <a:xfrm>
                <a:off x="863504" y="3328882"/>
                <a:ext cx="570407" cy="462761"/>
              </a:xfrm>
              <a:prstGeom prst="roundRect">
                <a:avLst/>
              </a:prstGeom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/>
                  <a:t>C</a:t>
                </a:r>
              </a:p>
            </p:txBody>
          </p:sp>
          <p:cxnSp>
            <p:nvCxnSpPr>
              <p:cNvPr id="75" name="Straight Arrow Connector 74"/>
              <p:cNvCxnSpPr>
                <a:stCxn id="74" idx="2"/>
                <a:endCxn id="72" idx="0"/>
              </p:cNvCxnSpPr>
              <p:nvPr/>
            </p:nvCxnSpPr>
            <p:spPr>
              <a:xfrm flipH="1">
                <a:off x="509542" y="3791643"/>
                <a:ext cx="639166" cy="251148"/>
              </a:xfrm>
              <a:prstGeom prst="straightConnector1">
                <a:avLst/>
              </a:prstGeom>
              <a:ln>
                <a:solidFill>
                  <a:srgbClr val="000000"/>
                </a:solidFill>
                <a:tailEnd type="triangle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Arrow Connector 75"/>
              <p:cNvCxnSpPr>
                <a:stCxn id="74" idx="2"/>
                <a:endCxn id="73" idx="0"/>
              </p:cNvCxnSpPr>
              <p:nvPr/>
            </p:nvCxnSpPr>
            <p:spPr>
              <a:xfrm>
                <a:off x="1148708" y="3791643"/>
                <a:ext cx="639165" cy="251148"/>
              </a:xfrm>
              <a:prstGeom prst="straightConnector1">
                <a:avLst/>
              </a:prstGeom>
              <a:ln>
                <a:solidFill>
                  <a:srgbClr val="000000"/>
                </a:solidFill>
                <a:tailEnd type="triangle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Arrow Connector 76"/>
              <p:cNvCxnSpPr>
                <a:stCxn id="65" idx="4"/>
                <a:endCxn id="74" idx="0"/>
              </p:cNvCxnSpPr>
              <p:nvPr/>
            </p:nvCxnSpPr>
            <p:spPr>
              <a:xfrm>
                <a:off x="1148708" y="2989884"/>
                <a:ext cx="0" cy="338998"/>
              </a:xfrm>
              <a:prstGeom prst="straightConnector1">
                <a:avLst/>
              </a:prstGeom>
              <a:ln>
                <a:solidFill>
                  <a:srgbClr val="000000"/>
                </a:solidFill>
                <a:tailEnd type="triangle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8" name="Group 77"/>
            <p:cNvGrpSpPr/>
            <p:nvPr/>
          </p:nvGrpSpPr>
          <p:grpSpPr>
            <a:xfrm>
              <a:off x="2595526" y="2871503"/>
              <a:ext cx="2783204" cy="1755917"/>
              <a:chOff x="2595526" y="2871503"/>
              <a:chExt cx="2783204" cy="1755917"/>
            </a:xfrm>
          </p:grpSpPr>
          <p:sp>
            <p:nvSpPr>
              <p:cNvPr id="79" name="Oval 78"/>
              <p:cNvSpPr/>
              <p:nvPr/>
            </p:nvSpPr>
            <p:spPr>
              <a:xfrm>
                <a:off x="2595526" y="4032029"/>
                <a:ext cx="707924" cy="595391"/>
              </a:xfrm>
              <a:prstGeom prst="ellipse">
                <a:avLst/>
              </a:prstGeom>
              <a:solidFill>
                <a:srgbClr val="FF0000">
                  <a:alpha val="43000"/>
                </a:srgbClr>
              </a:solidFill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chemeClr val="accent2">
                        <a:lumMod val="50000"/>
                      </a:schemeClr>
                    </a:solidFill>
                  </a:rPr>
                  <a:t>e1</a:t>
                </a:r>
              </a:p>
            </p:txBody>
          </p:sp>
          <p:sp>
            <p:nvSpPr>
              <p:cNvPr id="80" name="Oval 79"/>
              <p:cNvSpPr/>
              <p:nvPr/>
            </p:nvSpPr>
            <p:spPr>
              <a:xfrm>
                <a:off x="3595230" y="4032029"/>
                <a:ext cx="707924" cy="595391"/>
              </a:xfrm>
              <a:prstGeom prst="ellipse">
                <a:avLst/>
              </a:prstGeom>
              <a:solidFill>
                <a:srgbClr val="008000">
                  <a:alpha val="44000"/>
                </a:srgbClr>
              </a:solidFill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chemeClr val="accent2">
                        <a:lumMod val="50000"/>
                      </a:schemeClr>
                    </a:solidFill>
                  </a:rPr>
                  <a:t>e2</a:t>
                </a:r>
              </a:p>
            </p:txBody>
          </p:sp>
          <p:sp>
            <p:nvSpPr>
              <p:cNvPr id="81" name="Rounded Rectangle 80"/>
              <p:cNvSpPr/>
              <p:nvPr/>
            </p:nvSpPr>
            <p:spPr>
              <a:xfrm>
                <a:off x="3669902" y="3212233"/>
                <a:ext cx="570407" cy="462761"/>
              </a:xfrm>
              <a:prstGeom prst="roundRect">
                <a:avLst/>
              </a:prstGeom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/>
                  <a:t>E</a:t>
                </a:r>
              </a:p>
            </p:txBody>
          </p:sp>
          <p:cxnSp>
            <p:nvCxnSpPr>
              <p:cNvPr id="82" name="Straight Arrow Connector 81"/>
              <p:cNvCxnSpPr>
                <a:stCxn id="81" idx="2"/>
                <a:endCxn id="79" idx="0"/>
              </p:cNvCxnSpPr>
              <p:nvPr/>
            </p:nvCxnSpPr>
            <p:spPr>
              <a:xfrm flipH="1">
                <a:off x="2899207" y="3674994"/>
                <a:ext cx="1106180" cy="357035"/>
              </a:xfrm>
              <a:prstGeom prst="straightConnector1">
                <a:avLst/>
              </a:prstGeom>
              <a:ln>
                <a:solidFill>
                  <a:srgbClr val="000000"/>
                </a:solidFill>
                <a:tailEnd type="triangle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Arrow Connector 82"/>
              <p:cNvCxnSpPr>
                <a:stCxn id="81" idx="2"/>
                <a:endCxn id="80" idx="0"/>
              </p:cNvCxnSpPr>
              <p:nvPr/>
            </p:nvCxnSpPr>
            <p:spPr>
              <a:xfrm flipH="1">
                <a:off x="3948897" y="3674994"/>
                <a:ext cx="6505" cy="357035"/>
              </a:xfrm>
              <a:prstGeom prst="straightConnector1">
                <a:avLst/>
              </a:prstGeom>
              <a:ln>
                <a:solidFill>
                  <a:srgbClr val="000000"/>
                </a:solidFill>
                <a:tailEnd type="triangle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4" name="Oval 83"/>
              <p:cNvSpPr/>
              <p:nvPr/>
            </p:nvSpPr>
            <p:spPr>
              <a:xfrm>
                <a:off x="4670806" y="4032029"/>
                <a:ext cx="707924" cy="595391"/>
              </a:xfrm>
              <a:prstGeom prst="ellipse">
                <a:avLst/>
              </a:prstGeom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chemeClr val="accent2">
                        <a:lumMod val="50000"/>
                      </a:schemeClr>
                    </a:solidFill>
                  </a:rPr>
                  <a:t>e3</a:t>
                </a:r>
              </a:p>
            </p:txBody>
          </p:sp>
          <p:cxnSp>
            <p:nvCxnSpPr>
              <p:cNvPr id="85" name="Straight Arrow Connector 84"/>
              <p:cNvCxnSpPr>
                <a:endCxn id="84" idx="0"/>
              </p:cNvCxnSpPr>
              <p:nvPr/>
            </p:nvCxnSpPr>
            <p:spPr>
              <a:xfrm>
                <a:off x="3946748" y="3694785"/>
                <a:ext cx="1129355" cy="337244"/>
              </a:xfrm>
              <a:prstGeom prst="straightConnector1">
                <a:avLst/>
              </a:prstGeom>
              <a:ln>
                <a:solidFill>
                  <a:srgbClr val="000000"/>
                </a:solidFill>
                <a:tailEnd type="triangle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Arrow Connector 85"/>
              <p:cNvCxnSpPr>
                <a:stCxn id="66" idx="4"/>
                <a:endCxn id="81" idx="0"/>
              </p:cNvCxnSpPr>
              <p:nvPr/>
            </p:nvCxnSpPr>
            <p:spPr>
              <a:xfrm flipH="1">
                <a:off x="3955106" y="2871503"/>
                <a:ext cx="9034" cy="340730"/>
              </a:xfrm>
              <a:prstGeom prst="straightConnector1">
                <a:avLst/>
              </a:prstGeom>
              <a:ln>
                <a:solidFill>
                  <a:srgbClr val="000000"/>
                </a:solidFill>
                <a:tailEnd type="triangle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7" name="Group 86"/>
            <p:cNvGrpSpPr/>
            <p:nvPr/>
          </p:nvGrpSpPr>
          <p:grpSpPr>
            <a:xfrm>
              <a:off x="5893003" y="2989884"/>
              <a:ext cx="2783204" cy="1721899"/>
              <a:chOff x="5893003" y="2989884"/>
              <a:chExt cx="2783204" cy="1721899"/>
            </a:xfrm>
          </p:grpSpPr>
          <p:sp>
            <p:nvSpPr>
              <p:cNvPr id="88" name="Oval 87"/>
              <p:cNvSpPr/>
              <p:nvPr/>
            </p:nvSpPr>
            <p:spPr>
              <a:xfrm>
                <a:off x="5893003" y="4116392"/>
                <a:ext cx="707924" cy="595391"/>
              </a:xfrm>
              <a:prstGeom prst="ellipse">
                <a:avLst/>
              </a:prstGeom>
              <a:solidFill>
                <a:srgbClr val="008000">
                  <a:alpha val="40000"/>
                </a:srgbClr>
              </a:solidFill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chemeClr val="accent2">
                        <a:lumMod val="50000"/>
                      </a:schemeClr>
                    </a:solidFill>
                  </a:rPr>
                  <a:t>b1</a:t>
                </a:r>
              </a:p>
            </p:txBody>
          </p:sp>
          <p:sp>
            <p:nvSpPr>
              <p:cNvPr id="89" name="Oval 88"/>
              <p:cNvSpPr/>
              <p:nvPr/>
            </p:nvSpPr>
            <p:spPr>
              <a:xfrm>
                <a:off x="6892707" y="4116392"/>
                <a:ext cx="707924" cy="595391"/>
              </a:xfrm>
              <a:prstGeom prst="ellipse">
                <a:avLst/>
              </a:prstGeom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chemeClr val="accent2">
                        <a:lumMod val="50000"/>
                      </a:schemeClr>
                    </a:solidFill>
                  </a:rPr>
                  <a:t>b2</a:t>
                </a:r>
              </a:p>
            </p:txBody>
          </p:sp>
          <p:sp>
            <p:nvSpPr>
              <p:cNvPr id="90" name="Rounded Rectangle 89"/>
              <p:cNvSpPr/>
              <p:nvPr/>
            </p:nvSpPr>
            <p:spPr>
              <a:xfrm>
                <a:off x="6967379" y="3296596"/>
                <a:ext cx="570407" cy="462761"/>
              </a:xfrm>
              <a:prstGeom prst="roundRect">
                <a:avLst/>
              </a:prstGeom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/>
                  <a:t>B</a:t>
                </a:r>
              </a:p>
            </p:txBody>
          </p:sp>
          <p:cxnSp>
            <p:nvCxnSpPr>
              <p:cNvPr id="91" name="Straight Arrow Connector 90"/>
              <p:cNvCxnSpPr>
                <a:stCxn id="90" idx="2"/>
                <a:endCxn id="88" idx="0"/>
              </p:cNvCxnSpPr>
              <p:nvPr/>
            </p:nvCxnSpPr>
            <p:spPr>
              <a:xfrm flipH="1">
                <a:off x="6196684" y="3759357"/>
                <a:ext cx="1106180" cy="357035"/>
              </a:xfrm>
              <a:prstGeom prst="straightConnector1">
                <a:avLst/>
              </a:prstGeom>
              <a:ln>
                <a:solidFill>
                  <a:srgbClr val="000000"/>
                </a:solidFill>
                <a:tailEnd type="triangle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Arrow Connector 91"/>
              <p:cNvCxnSpPr>
                <a:stCxn id="90" idx="2"/>
                <a:endCxn id="89" idx="0"/>
              </p:cNvCxnSpPr>
              <p:nvPr/>
            </p:nvCxnSpPr>
            <p:spPr>
              <a:xfrm flipH="1">
                <a:off x="7246374" y="3759357"/>
                <a:ext cx="6505" cy="357035"/>
              </a:xfrm>
              <a:prstGeom prst="straightConnector1">
                <a:avLst/>
              </a:prstGeom>
              <a:ln>
                <a:solidFill>
                  <a:srgbClr val="000000"/>
                </a:solidFill>
                <a:tailEnd type="triangle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3" name="Oval 92"/>
              <p:cNvSpPr/>
              <p:nvPr/>
            </p:nvSpPr>
            <p:spPr>
              <a:xfrm>
                <a:off x="7968283" y="4116392"/>
                <a:ext cx="707924" cy="595391"/>
              </a:xfrm>
              <a:prstGeom prst="ellipse">
                <a:avLst/>
              </a:prstGeom>
              <a:solidFill>
                <a:srgbClr val="FF0000">
                  <a:alpha val="41000"/>
                </a:srgbClr>
              </a:solidFill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chemeClr val="accent2">
                        <a:lumMod val="50000"/>
                      </a:schemeClr>
                    </a:solidFill>
                  </a:rPr>
                  <a:t>b3</a:t>
                </a:r>
              </a:p>
            </p:txBody>
          </p:sp>
          <p:cxnSp>
            <p:nvCxnSpPr>
              <p:cNvPr id="94" name="Straight Arrow Connector 93"/>
              <p:cNvCxnSpPr>
                <a:stCxn id="90" idx="2"/>
                <a:endCxn id="93" idx="0"/>
              </p:cNvCxnSpPr>
              <p:nvPr/>
            </p:nvCxnSpPr>
            <p:spPr>
              <a:xfrm>
                <a:off x="7252583" y="3759357"/>
                <a:ext cx="1069662" cy="357035"/>
              </a:xfrm>
              <a:prstGeom prst="straightConnector1">
                <a:avLst/>
              </a:prstGeom>
              <a:ln>
                <a:solidFill>
                  <a:srgbClr val="000000"/>
                </a:solidFill>
                <a:tailEnd type="triangle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Arrow Connector 94"/>
              <p:cNvCxnSpPr>
                <a:stCxn id="67" idx="4"/>
                <a:endCxn id="90" idx="0"/>
              </p:cNvCxnSpPr>
              <p:nvPr/>
            </p:nvCxnSpPr>
            <p:spPr>
              <a:xfrm>
                <a:off x="7237634" y="2989884"/>
                <a:ext cx="14949" cy="306712"/>
              </a:xfrm>
              <a:prstGeom prst="straightConnector1">
                <a:avLst/>
              </a:prstGeom>
              <a:ln>
                <a:solidFill>
                  <a:srgbClr val="000000"/>
                </a:solidFill>
                <a:tailEnd type="triangle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6" name="Group 95"/>
            <p:cNvGrpSpPr/>
            <p:nvPr/>
          </p:nvGrpSpPr>
          <p:grpSpPr>
            <a:xfrm>
              <a:off x="428293" y="4638182"/>
              <a:ext cx="2783204" cy="1680770"/>
              <a:chOff x="428293" y="4638182"/>
              <a:chExt cx="2783204" cy="1680770"/>
            </a:xfrm>
          </p:grpSpPr>
          <p:sp>
            <p:nvSpPr>
              <p:cNvPr id="97" name="Oval 96"/>
              <p:cNvSpPr/>
              <p:nvPr/>
            </p:nvSpPr>
            <p:spPr>
              <a:xfrm>
                <a:off x="428293" y="5723561"/>
                <a:ext cx="707924" cy="595391"/>
              </a:xfrm>
              <a:prstGeom prst="ellipse">
                <a:avLst/>
              </a:prstGeom>
              <a:solidFill>
                <a:srgbClr val="008000">
                  <a:alpha val="45000"/>
                </a:srgbClr>
              </a:solidFill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chemeClr val="accent2">
                        <a:lumMod val="50000"/>
                      </a:schemeClr>
                    </a:solidFill>
                  </a:rPr>
                  <a:t>e1</a:t>
                </a:r>
              </a:p>
            </p:txBody>
          </p:sp>
          <p:sp>
            <p:nvSpPr>
              <p:cNvPr id="98" name="Oval 97"/>
              <p:cNvSpPr/>
              <p:nvPr/>
            </p:nvSpPr>
            <p:spPr>
              <a:xfrm>
                <a:off x="1427997" y="5723561"/>
                <a:ext cx="707924" cy="595391"/>
              </a:xfrm>
              <a:prstGeom prst="ellipse">
                <a:avLst/>
              </a:prstGeom>
              <a:solidFill>
                <a:srgbClr val="FF0000">
                  <a:alpha val="40000"/>
                </a:srgbClr>
              </a:solidFill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chemeClr val="accent2">
                        <a:lumMod val="50000"/>
                      </a:schemeClr>
                    </a:solidFill>
                  </a:rPr>
                  <a:t>e2</a:t>
                </a:r>
              </a:p>
            </p:txBody>
          </p:sp>
          <p:sp>
            <p:nvSpPr>
              <p:cNvPr id="99" name="Rounded Rectangle 98"/>
              <p:cNvSpPr/>
              <p:nvPr/>
            </p:nvSpPr>
            <p:spPr>
              <a:xfrm>
                <a:off x="1502669" y="4903765"/>
                <a:ext cx="570407" cy="462761"/>
              </a:xfrm>
              <a:prstGeom prst="roundRect">
                <a:avLst/>
              </a:prstGeom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/>
                  <a:t>E</a:t>
                </a:r>
              </a:p>
            </p:txBody>
          </p:sp>
          <p:cxnSp>
            <p:nvCxnSpPr>
              <p:cNvPr id="100" name="Straight Arrow Connector 99"/>
              <p:cNvCxnSpPr>
                <a:stCxn id="99" idx="2"/>
                <a:endCxn id="97" idx="0"/>
              </p:cNvCxnSpPr>
              <p:nvPr/>
            </p:nvCxnSpPr>
            <p:spPr>
              <a:xfrm flipH="1">
                <a:off x="731974" y="5366526"/>
                <a:ext cx="1106180" cy="357035"/>
              </a:xfrm>
              <a:prstGeom prst="straightConnector1">
                <a:avLst/>
              </a:prstGeom>
              <a:ln>
                <a:solidFill>
                  <a:srgbClr val="000000"/>
                </a:solidFill>
                <a:tailEnd type="triangle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Arrow Connector 100"/>
              <p:cNvCxnSpPr>
                <a:stCxn id="99" idx="2"/>
                <a:endCxn id="98" idx="0"/>
              </p:cNvCxnSpPr>
              <p:nvPr/>
            </p:nvCxnSpPr>
            <p:spPr>
              <a:xfrm flipH="1">
                <a:off x="1781664" y="5366526"/>
                <a:ext cx="6505" cy="357035"/>
              </a:xfrm>
              <a:prstGeom prst="straightConnector1">
                <a:avLst/>
              </a:prstGeom>
              <a:ln>
                <a:solidFill>
                  <a:srgbClr val="000000"/>
                </a:solidFill>
                <a:tailEnd type="triangle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2" name="Oval 101"/>
              <p:cNvSpPr/>
              <p:nvPr/>
            </p:nvSpPr>
            <p:spPr>
              <a:xfrm>
                <a:off x="2503573" y="5723561"/>
                <a:ext cx="707924" cy="595391"/>
              </a:xfrm>
              <a:prstGeom prst="ellipse">
                <a:avLst/>
              </a:prstGeom>
              <a:solidFill>
                <a:srgbClr val="008000">
                  <a:alpha val="45000"/>
                </a:srgbClr>
              </a:solidFill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chemeClr val="accent2">
                        <a:lumMod val="50000"/>
                      </a:schemeClr>
                    </a:solidFill>
                  </a:rPr>
                  <a:t>e3</a:t>
                </a:r>
              </a:p>
            </p:txBody>
          </p:sp>
          <p:cxnSp>
            <p:nvCxnSpPr>
              <p:cNvPr id="103" name="Straight Arrow Connector 102"/>
              <p:cNvCxnSpPr>
                <a:endCxn id="102" idx="0"/>
              </p:cNvCxnSpPr>
              <p:nvPr/>
            </p:nvCxnSpPr>
            <p:spPr>
              <a:xfrm>
                <a:off x="1779515" y="5386317"/>
                <a:ext cx="1129355" cy="337244"/>
              </a:xfrm>
              <a:prstGeom prst="straightConnector1">
                <a:avLst/>
              </a:prstGeom>
              <a:ln>
                <a:solidFill>
                  <a:srgbClr val="000000"/>
                </a:solidFill>
                <a:tailEnd type="triangle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Arrow Connector 103"/>
              <p:cNvCxnSpPr>
                <a:stCxn id="73" idx="4"/>
                <a:endCxn id="99" idx="0"/>
              </p:cNvCxnSpPr>
              <p:nvPr/>
            </p:nvCxnSpPr>
            <p:spPr>
              <a:xfrm>
                <a:off x="1787873" y="4638182"/>
                <a:ext cx="0" cy="265583"/>
              </a:xfrm>
              <a:prstGeom prst="straightConnector1">
                <a:avLst/>
              </a:prstGeom>
              <a:ln>
                <a:solidFill>
                  <a:srgbClr val="000000"/>
                </a:solidFill>
                <a:tailEnd type="triangle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5" name="Group 104"/>
            <p:cNvGrpSpPr/>
            <p:nvPr/>
          </p:nvGrpSpPr>
          <p:grpSpPr>
            <a:xfrm>
              <a:off x="3669902" y="4627420"/>
              <a:ext cx="2783204" cy="1671741"/>
              <a:chOff x="3669902" y="4627420"/>
              <a:chExt cx="2783204" cy="1671741"/>
            </a:xfrm>
          </p:grpSpPr>
          <p:sp>
            <p:nvSpPr>
              <p:cNvPr id="106" name="Oval 105"/>
              <p:cNvSpPr/>
              <p:nvPr/>
            </p:nvSpPr>
            <p:spPr>
              <a:xfrm>
                <a:off x="3669902" y="5703770"/>
                <a:ext cx="707924" cy="595391"/>
              </a:xfrm>
              <a:prstGeom prst="ellipse">
                <a:avLst/>
              </a:prstGeom>
              <a:solidFill>
                <a:srgbClr val="FF0000">
                  <a:alpha val="40000"/>
                </a:srgbClr>
              </a:solidFill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chemeClr val="accent2">
                        <a:lumMod val="50000"/>
                      </a:schemeClr>
                    </a:solidFill>
                  </a:rPr>
                  <a:t>b1</a:t>
                </a:r>
              </a:p>
            </p:txBody>
          </p:sp>
          <p:sp>
            <p:nvSpPr>
              <p:cNvPr id="107" name="Oval 106"/>
              <p:cNvSpPr/>
              <p:nvPr/>
            </p:nvSpPr>
            <p:spPr>
              <a:xfrm>
                <a:off x="4669606" y="5703770"/>
                <a:ext cx="707924" cy="595391"/>
              </a:xfrm>
              <a:prstGeom prst="ellipse">
                <a:avLst/>
              </a:prstGeom>
              <a:solidFill>
                <a:srgbClr val="008000">
                  <a:alpha val="45000"/>
                </a:srgbClr>
              </a:solidFill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chemeClr val="accent2">
                        <a:lumMod val="50000"/>
                      </a:schemeClr>
                    </a:solidFill>
                  </a:rPr>
                  <a:t>b2</a:t>
                </a:r>
              </a:p>
            </p:txBody>
          </p:sp>
          <p:sp>
            <p:nvSpPr>
              <p:cNvPr id="108" name="Rounded Rectangle 107"/>
              <p:cNvSpPr/>
              <p:nvPr/>
            </p:nvSpPr>
            <p:spPr>
              <a:xfrm>
                <a:off x="4744278" y="4883974"/>
                <a:ext cx="570407" cy="462761"/>
              </a:xfrm>
              <a:prstGeom prst="roundRect">
                <a:avLst/>
              </a:prstGeom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/>
                  <a:t>B</a:t>
                </a:r>
              </a:p>
            </p:txBody>
          </p:sp>
          <p:cxnSp>
            <p:nvCxnSpPr>
              <p:cNvPr id="109" name="Straight Arrow Connector 108"/>
              <p:cNvCxnSpPr>
                <a:stCxn id="108" idx="2"/>
                <a:endCxn id="106" idx="0"/>
              </p:cNvCxnSpPr>
              <p:nvPr/>
            </p:nvCxnSpPr>
            <p:spPr>
              <a:xfrm flipH="1">
                <a:off x="3973583" y="5346735"/>
                <a:ext cx="1106180" cy="357035"/>
              </a:xfrm>
              <a:prstGeom prst="straightConnector1">
                <a:avLst/>
              </a:prstGeom>
              <a:ln>
                <a:solidFill>
                  <a:srgbClr val="000000"/>
                </a:solidFill>
                <a:tailEnd type="triangle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Arrow Connector 109"/>
              <p:cNvCxnSpPr>
                <a:stCxn id="108" idx="2"/>
                <a:endCxn id="107" idx="0"/>
              </p:cNvCxnSpPr>
              <p:nvPr/>
            </p:nvCxnSpPr>
            <p:spPr>
              <a:xfrm flipH="1">
                <a:off x="5023273" y="5346735"/>
                <a:ext cx="6505" cy="357035"/>
              </a:xfrm>
              <a:prstGeom prst="straightConnector1">
                <a:avLst/>
              </a:prstGeom>
              <a:ln>
                <a:solidFill>
                  <a:srgbClr val="000000"/>
                </a:solidFill>
                <a:tailEnd type="triangle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1" name="Oval 110"/>
              <p:cNvSpPr/>
              <p:nvPr/>
            </p:nvSpPr>
            <p:spPr>
              <a:xfrm>
                <a:off x="5745182" y="5703770"/>
                <a:ext cx="707924" cy="595391"/>
              </a:xfrm>
              <a:prstGeom prst="ellipse">
                <a:avLst/>
              </a:prstGeom>
              <a:solidFill>
                <a:srgbClr val="FF0000">
                  <a:alpha val="40000"/>
                </a:srgbClr>
              </a:solidFill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chemeClr val="accent2">
                        <a:lumMod val="50000"/>
                      </a:schemeClr>
                    </a:solidFill>
                  </a:rPr>
                  <a:t>b3</a:t>
                </a:r>
              </a:p>
            </p:txBody>
          </p:sp>
          <p:cxnSp>
            <p:nvCxnSpPr>
              <p:cNvPr id="112" name="Straight Arrow Connector 111"/>
              <p:cNvCxnSpPr>
                <a:endCxn id="111" idx="0"/>
              </p:cNvCxnSpPr>
              <p:nvPr/>
            </p:nvCxnSpPr>
            <p:spPr>
              <a:xfrm>
                <a:off x="5021124" y="5366526"/>
                <a:ext cx="1129355" cy="337244"/>
              </a:xfrm>
              <a:prstGeom prst="straightConnector1">
                <a:avLst/>
              </a:prstGeom>
              <a:ln>
                <a:solidFill>
                  <a:srgbClr val="000000"/>
                </a:solidFill>
                <a:tailEnd type="triangle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Arrow Connector 112"/>
              <p:cNvCxnSpPr>
                <a:stCxn id="84" idx="4"/>
                <a:endCxn id="108" idx="0"/>
              </p:cNvCxnSpPr>
              <p:nvPr/>
            </p:nvCxnSpPr>
            <p:spPr>
              <a:xfrm>
                <a:off x="5024768" y="4627420"/>
                <a:ext cx="4714" cy="256554"/>
              </a:xfrm>
              <a:prstGeom prst="straightConnector1">
                <a:avLst/>
              </a:prstGeom>
              <a:ln>
                <a:solidFill>
                  <a:srgbClr val="000000"/>
                </a:solidFill>
                <a:tailEnd type="triangle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4" name="Group 113"/>
            <p:cNvGrpSpPr/>
            <p:nvPr/>
          </p:nvGrpSpPr>
          <p:grpSpPr>
            <a:xfrm>
              <a:off x="6737316" y="4711783"/>
              <a:ext cx="1986255" cy="1612527"/>
              <a:chOff x="6737316" y="4711783"/>
              <a:chExt cx="1986255" cy="1612527"/>
            </a:xfrm>
          </p:grpSpPr>
          <p:sp>
            <p:nvSpPr>
              <p:cNvPr id="115" name="Oval 114"/>
              <p:cNvSpPr/>
              <p:nvPr/>
            </p:nvSpPr>
            <p:spPr>
              <a:xfrm>
                <a:off x="6737316" y="5728919"/>
                <a:ext cx="707924" cy="595391"/>
              </a:xfrm>
              <a:prstGeom prst="ellipse">
                <a:avLst/>
              </a:prstGeom>
              <a:solidFill>
                <a:srgbClr val="FF0000">
                  <a:alpha val="40000"/>
                </a:srgbClr>
              </a:solidFill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chemeClr val="accent2">
                        <a:lumMod val="50000"/>
                      </a:schemeClr>
                    </a:solidFill>
                  </a:rPr>
                  <a:t>c1</a:t>
                </a:r>
              </a:p>
            </p:txBody>
          </p:sp>
          <p:sp>
            <p:nvSpPr>
              <p:cNvPr id="116" name="Oval 115"/>
              <p:cNvSpPr/>
              <p:nvPr/>
            </p:nvSpPr>
            <p:spPr>
              <a:xfrm>
                <a:off x="8015647" y="5728919"/>
                <a:ext cx="707924" cy="595391"/>
              </a:xfrm>
              <a:prstGeom prst="ellipse">
                <a:avLst/>
              </a:prstGeom>
              <a:solidFill>
                <a:srgbClr val="008000">
                  <a:alpha val="45000"/>
                </a:srgbClr>
              </a:solidFill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chemeClr val="accent2">
                        <a:lumMod val="50000"/>
                      </a:schemeClr>
                    </a:solidFill>
                  </a:rPr>
                  <a:t>c2</a:t>
                </a:r>
              </a:p>
            </p:txBody>
          </p:sp>
          <p:sp>
            <p:nvSpPr>
              <p:cNvPr id="117" name="Rounded Rectangle 116"/>
              <p:cNvSpPr/>
              <p:nvPr/>
            </p:nvSpPr>
            <p:spPr>
              <a:xfrm>
                <a:off x="7445240" y="5015010"/>
                <a:ext cx="570407" cy="462761"/>
              </a:xfrm>
              <a:prstGeom prst="roundRect">
                <a:avLst/>
              </a:prstGeom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/>
                  <a:t>C</a:t>
                </a:r>
              </a:p>
            </p:txBody>
          </p:sp>
          <p:cxnSp>
            <p:nvCxnSpPr>
              <p:cNvPr id="118" name="Straight Arrow Connector 117"/>
              <p:cNvCxnSpPr>
                <a:stCxn id="117" idx="2"/>
                <a:endCxn id="115" idx="0"/>
              </p:cNvCxnSpPr>
              <p:nvPr/>
            </p:nvCxnSpPr>
            <p:spPr>
              <a:xfrm flipH="1">
                <a:off x="7091278" y="5477771"/>
                <a:ext cx="639166" cy="251148"/>
              </a:xfrm>
              <a:prstGeom prst="straightConnector1">
                <a:avLst/>
              </a:prstGeom>
              <a:ln>
                <a:solidFill>
                  <a:srgbClr val="000000"/>
                </a:solidFill>
                <a:tailEnd type="triangle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Arrow Connector 118"/>
              <p:cNvCxnSpPr>
                <a:stCxn id="117" idx="2"/>
                <a:endCxn id="116" idx="0"/>
              </p:cNvCxnSpPr>
              <p:nvPr/>
            </p:nvCxnSpPr>
            <p:spPr>
              <a:xfrm>
                <a:off x="7730444" y="5477771"/>
                <a:ext cx="639165" cy="251148"/>
              </a:xfrm>
              <a:prstGeom prst="straightConnector1">
                <a:avLst/>
              </a:prstGeom>
              <a:ln>
                <a:solidFill>
                  <a:srgbClr val="000000"/>
                </a:solidFill>
                <a:tailEnd type="triangle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Arrow Connector 119"/>
              <p:cNvCxnSpPr>
                <a:stCxn id="89" idx="4"/>
                <a:endCxn id="117" idx="0"/>
              </p:cNvCxnSpPr>
              <p:nvPr/>
            </p:nvCxnSpPr>
            <p:spPr>
              <a:xfrm>
                <a:off x="7246669" y="4711783"/>
                <a:ext cx="483775" cy="303227"/>
              </a:xfrm>
              <a:prstGeom prst="straightConnector1">
                <a:avLst/>
              </a:prstGeom>
              <a:ln>
                <a:solidFill>
                  <a:srgbClr val="000000"/>
                </a:solidFill>
                <a:tailEnd type="triangle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5362654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Classification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Problems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Credit card transaction </a:t>
            </a:r>
            <a:r>
              <a:rPr lang="en-US" dirty="0">
                <a:sym typeface="Wingdings"/>
              </a:rPr>
              <a:t> {</a:t>
            </a:r>
            <a:r>
              <a:rPr lang="en-US" b="1" dirty="0">
                <a:solidFill>
                  <a:srgbClr val="FF0000"/>
                </a:solidFill>
                <a:sym typeface="Wingdings"/>
              </a:rPr>
              <a:t>Fraud</a:t>
            </a:r>
            <a:r>
              <a:rPr lang="en-US" dirty="0">
                <a:sym typeface="Wingdings"/>
              </a:rPr>
              <a:t>, </a:t>
            </a:r>
            <a:r>
              <a:rPr lang="en-US" b="1" dirty="0">
                <a:solidFill>
                  <a:srgbClr val="008000"/>
                </a:solidFill>
                <a:sym typeface="Wingdings"/>
              </a:rPr>
              <a:t>Not Fraud</a:t>
            </a:r>
            <a:r>
              <a:rPr lang="en-US" dirty="0">
                <a:sym typeface="Wingdings"/>
              </a:rPr>
              <a:t>}</a:t>
            </a:r>
          </a:p>
          <a:p>
            <a:r>
              <a:rPr lang="en-US" dirty="0">
                <a:sym typeface="Wingdings"/>
              </a:rPr>
              <a:t>Credit history  {</a:t>
            </a:r>
            <a:r>
              <a:rPr lang="en-US" b="1" dirty="0">
                <a:solidFill>
                  <a:srgbClr val="008000"/>
                </a:solidFill>
                <a:sym typeface="Wingdings"/>
              </a:rPr>
              <a:t>Approve</a:t>
            </a:r>
            <a:r>
              <a:rPr lang="en-US" dirty="0">
                <a:sym typeface="Wingdings"/>
              </a:rPr>
              <a:t>, </a:t>
            </a:r>
            <a:r>
              <a:rPr lang="en-US" b="1" dirty="0">
                <a:solidFill>
                  <a:srgbClr val="FF0000"/>
                </a:solidFill>
                <a:sym typeface="Wingdings"/>
              </a:rPr>
              <a:t>Not Approve</a:t>
            </a:r>
            <a:r>
              <a:rPr lang="en-US" dirty="0">
                <a:sym typeface="Wingdings"/>
              </a:rPr>
              <a:t>}</a:t>
            </a:r>
          </a:p>
          <a:p>
            <a:r>
              <a:rPr lang="en-US" dirty="0">
                <a:sym typeface="Wingdings"/>
              </a:rPr>
              <a:t>News Article  {</a:t>
            </a:r>
            <a:r>
              <a:rPr lang="en-US" b="1" dirty="0">
                <a:solidFill>
                  <a:schemeClr val="accent5">
                    <a:lumMod val="75000"/>
                  </a:schemeClr>
                </a:solidFill>
                <a:sym typeface="Wingdings"/>
              </a:rPr>
              <a:t>Sports, Entertainment, Politics, Science</a:t>
            </a:r>
            <a:r>
              <a:rPr lang="en-US" dirty="0">
                <a:sym typeface="Wingdings"/>
              </a:rPr>
              <a:t>, …}</a:t>
            </a:r>
          </a:p>
          <a:p>
            <a:r>
              <a:rPr lang="en-US" dirty="0"/>
              <a:t>Web Page </a:t>
            </a:r>
            <a:r>
              <a:rPr lang="en-US" dirty="0">
                <a:sym typeface="Wingdings"/>
              </a:rPr>
              <a:t> {</a:t>
            </a:r>
            <a:r>
              <a:rPr lang="en-US" b="1" dirty="0">
                <a:solidFill>
                  <a:srgbClr val="FF0000"/>
                </a:solidFill>
                <a:sym typeface="Wingdings"/>
              </a:rPr>
              <a:t>Spam</a:t>
            </a:r>
            <a:r>
              <a:rPr lang="en-US" dirty="0">
                <a:sym typeface="Wingdings"/>
              </a:rPr>
              <a:t>, </a:t>
            </a:r>
            <a:r>
              <a:rPr lang="en-US" b="1" dirty="0">
                <a:solidFill>
                  <a:srgbClr val="008000"/>
                </a:solidFill>
                <a:sym typeface="Wingdings"/>
              </a:rPr>
              <a:t>Not Spam</a:t>
            </a:r>
            <a:r>
              <a:rPr lang="en-US" dirty="0">
                <a:sym typeface="Wingdings"/>
              </a:rPr>
              <a:t>}</a:t>
            </a:r>
          </a:p>
          <a:p>
            <a:r>
              <a:rPr lang="en-US" dirty="0">
                <a:sym typeface="Wingdings"/>
              </a:rPr>
              <a:t>E-Mail  {</a:t>
            </a:r>
            <a:r>
              <a:rPr lang="en-US" b="1" dirty="0">
                <a:solidFill>
                  <a:schemeClr val="accent5">
                    <a:lumMod val="75000"/>
                  </a:schemeClr>
                </a:solidFill>
                <a:sym typeface="Wingdings"/>
              </a:rPr>
              <a:t>Important, Promotion, Social, Spam</a:t>
            </a:r>
            <a:r>
              <a:rPr lang="en-US" dirty="0">
                <a:sym typeface="Wingdings"/>
              </a:rPr>
              <a:t>}</a:t>
            </a:r>
          </a:p>
          <a:p>
            <a:r>
              <a:rPr lang="en-US" dirty="0">
                <a:sym typeface="Wingdings"/>
              </a:rPr>
              <a:t>E-Mail  {</a:t>
            </a:r>
            <a:r>
              <a:rPr lang="en-US" b="1" dirty="0">
                <a:solidFill>
                  <a:srgbClr val="193374"/>
                </a:solidFill>
                <a:sym typeface="Wingdings"/>
              </a:rPr>
              <a:t>Issue-1, Issue-2, Issue-3, …</a:t>
            </a:r>
            <a:r>
              <a:rPr lang="en-US" dirty="0">
                <a:sym typeface="Wingdings"/>
              </a:rPr>
              <a:t>}</a:t>
            </a:r>
          </a:p>
          <a:p>
            <a:r>
              <a:rPr lang="en-US" dirty="0">
                <a:sym typeface="Wingdings"/>
              </a:rPr>
              <a:t>Remote Sensing  {</a:t>
            </a:r>
            <a:r>
              <a:rPr lang="en-US" b="1" dirty="0">
                <a:solidFill>
                  <a:srgbClr val="193374"/>
                </a:solidFill>
                <a:sym typeface="Wingdings"/>
              </a:rPr>
              <a:t>Water, Marsh, Rock, Crop, Sand</a:t>
            </a:r>
            <a:r>
              <a:rPr lang="en-US" dirty="0">
                <a:sym typeface="Wingdings"/>
              </a:rPr>
              <a:t>}</a:t>
            </a:r>
          </a:p>
          <a:p>
            <a:r>
              <a:rPr lang="en-US" dirty="0">
                <a:sym typeface="Wingdings"/>
              </a:rPr>
              <a:t>Radio Signal  {</a:t>
            </a:r>
            <a:r>
              <a:rPr lang="en-US" b="1" dirty="0">
                <a:solidFill>
                  <a:srgbClr val="193374"/>
                </a:solidFill>
                <a:sym typeface="Wingdings"/>
              </a:rPr>
              <a:t>Supernova, White Dwarf, Red Giant, …</a:t>
            </a:r>
            <a:r>
              <a:rPr lang="en-US" dirty="0">
                <a:sym typeface="Wingdings"/>
              </a:rPr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435344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1" y="209456"/>
            <a:ext cx="8913813" cy="914400"/>
          </a:xfrm>
        </p:spPr>
        <p:txBody>
          <a:bodyPr/>
          <a:lstStyle/>
          <a:p>
            <a:r>
              <a:rPr lang="en-US" dirty="0"/>
              <a:t>PRUNNING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1942723" y="1325442"/>
            <a:ext cx="7954420" cy="3990921"/>
            <a:chOff x="418723" y="1325441"/>
            <a:chExt cx="7954420" cy="3990921"/>
          </a:xfrm>
        </p:grpSpPr>
        <p:sp>
          <p:nvSpPr>
            <p:cNvPr id="63" name="Rounded Rectangle 62"/>
            <p:cNvSpPr/>
            <p:nvPr/>
          </p:nvSpPr>
          <p:spPr>
            <a:xfrm>
              <a:off x="3695869" y="1325441"/>
              <a:ext cx="529559" cy="369452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A</a:t>
              </a:r>
            </a:p>
          </p:txBody>
        </p:sp>
        <p:grpSp>
          <p:nvGrpSpPr>
            <p:cNvPr id="64" name="Group 63"/>
            <p:cNvGrpSpPr/>
            <p:nvPr/>
          </p:nvGrpSpPr>
          <p:grpSpPr>
            <a:xfrm>
              <a:off x="1012117" y="1694893"/>
              <a:ext cx="6310114" cy="959381"/>
              <a:chOff x="794746" y="1788202"/>
              <a:chExt cx="6796850" cy="1201682"/>
            </a:xfrm>
          </p:grpSpPr>
          <p:sp>
            <p:nvSpPr>
              <p:cNvPr id="65" name="Oval 64"/>
              <p:cNvSpPr/>
              <p:nvPr/>
            </p:nvSpPr>
            <p:spPr>
              <a:xfrm>
                <a:off x="794746" y="2394493"/>
                <a:ext cx="707924" cy="595391"/>
              </a:xfrm>
              <a:prstGeom prst="ellipse">
                <a:avLst/>
              </a:prstGeom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chemeClr val="accent2">
                        <a:lumMod val="50000"/>
                      </a:schemeClr>
                    </a:solidFill>
                  </a:rPr>
                  <a:t>a1</a:t>
                </a:r>
              </a:p>
            </p:txBody>
          </p:sp>
          <p:sp>
            <p:nvSpPr>
              <p:cNvPr id="66" name="Oval 65"/>
              <p:cNvSpPr/>
              <p:nvPr/>
            </p:nvSpPr>
            <p:spPr>
              <a:xfrm>
                <a:off x="3610178" y="2276112"/>
                <a:ext cx="707924" cy="595391"/>
              </a:xfrm>
              <a:prstGeom prst="ellipse">
                <a:avLst/>
              </a:prstGeom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chemeClr val="accent2">
                        <a:lumMod val="50000"/>
                      </a:schemeClr>
                    </a:solidFill>
                  </a:rPr>
                  <a:t>a2</a:t>
                </a:r>
              </a:p>
            </p:txBody>
          </p:sp>
          <p:sp>
            <p:nvSpPr>
              <p:cNvPr id="67" name="Oval 66"/>
              <p:cNvSpPr/>
              <p:nvPr/>
            </p:nvSpPr>
            <p:spPr>
              <a:xfrm>
                <a:off x="6883672" y="2394493"/>
                <a:ext cx="707924" cy="595391"/>
              </a:xfrm>
              <a:prstGeom prst="ellipse">
                <a:avLst/>
              </a:prstGeom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chemeClr val="accent2">
                        <a:lumMod val="50000"/>
                      </a:schemeClr>
                    </a:solidFill>
                  </a:rPr>
                  <a:t>a3</a:t>
                </a:r>
              </a:p>
            </p:txBody>
          </p:sp>
          <p:cxnSp>
            <p:nvCxnSpPr>
              <p:cNvPr id="68" name="Straight Arrow Connector 67"/>
              <p:cNvCxnSpPr>
                <a:stCxn id="63" idx="2"/>
                <a:endCxn id="65" idx="0"/>
              </p:cNvCxnSpPr>
              <p:nvPr/>
            </p:nvCxnSpPr>
            <p:spPr>
              <a:xfrm flipH="1">
                <a:off x="1148708" y="1788202"/>
                <a:ext cx="2822008" cy="606291"/>
              </a:xfrm>
              <a:prstGeom prst="straightConnector1">
                <a:avLst/>
              </a:prstGeom>
              <a:ln>
                <a:solidFill>
                  <a:srgbClr val="000000"/>
                </a:solidFill>
                <a:tailEnd type="triangle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Arrow Connector 68"/>
              <p:cNvCxnSpPr>
                <a:stCxn id="63" idx="2"/>
                <a:endCxn id="66" idx="0"/>
              </p:cNvCxnSpPr>
              <p:nvPr/>
            </p:nvCxnSpPr>
            <p:spPr>
              <a:xfrm flipH="1">
                <a:off x="3964140" y="1788202"/>
                <a:ext cx="6576" cy="487910"/>
              </a:xfrm>
              <a:prstGeom prst="straightConnector1">
                <a:avLst/>
              </a:prstGeom>
              <a:ln>
                <a:solidFill>
                  <a:srgbClr val="000000"/>
                </a:solidFill>
                <a:tailEnd type="triangle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Arrow Connector 69"/>
              <p:cNvCxnSpPr>
                <a:stCxn id="63" idx="2"/>
                <a:endCxn id="67" idx="0"/>
              </p:cNvCxnSpPr>
              <p:nvPr/>
            </p:nvCxnSpPr>
            <p:spPr>
              <a:xfrm>
                <a:off x="3970716" y="1788202"/>
                <a:ext cx="3266918" cy="606291"/>
              </a:xfrm>
              <a:prstGeom prst="straightConnector1">
                <a:avLst/>
              </a:prstGeom>
              <a:ln>
                <a:solidFill>
                  <a:srgbClr val="000000"/>
                </a:solidFill>
                <a:tailEnd type="triangle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1" name="Group 70"/>
            <p:cNvGrpSpPr/>
            <p:nvPr/>
          </p:nvGrpSpPr>
          <p:grpSpPr>
            <a:xfrm>
              <a:off x="418723" y="2654274"/>
              <a:ext cx="1844015" cy="1315943"/>
              <a:chOff x="155580" y="2989884"/>
              <a:chExt cx="1986255" cy="1648298"/>
            </a:xfrm>
          </p:grpSpPr>
          <p:sp>
            <p:nvSpPr>
              <p:cNvPr id="72" name="Oval 71"/>
              <p:cNvSpPr/>
              <p:nvPr/>
            </p:nvSpPr>
            <p:spPr>
              <a:xfrm>
                <a:off x="155580" y="4042791"/>
                <a:ext cx="707924" cy="595391"/>
              </a:xfrm>
              <a:prstGeom prst="ellipse">
                <a:avLst/>
              </a:prstGeom>
              <a:solidFill>
                <a:srgbClr val="FF0000">
                  <a:alpha val="39000"/>
                </a:srgbClr>
              </a:solidFill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chemeClr val="accent2">
                        <a:lumMod val="50000"/>
                      </a:schemeClr>
                    </a:solidFill>
                  </a:rPr>
                  <a:t>c1</a:t>
                </a:r>
              </a:p>
            </p:txBody>
          </p:sp>
          <p:sp>
            <p:nvSpPr>
              <p:cNvPr id="73" name="Oval 72"/>
              <p:cNvSpPr/>
              <p:nvPr/>
            </p:nvSpPr>
            <p:spPr>
              <a:xfrm>
                <a:off x="1433911" y="4042791"/>
                <a:ext cx="707924" cy="595391"/>
              </a:xfrm>
              <a:prstGeom prst="ellipse">
                <a:avLst/>
              </a:prstGeom>
              <a:solidFill>
                <a:srgbClr val="008000">
                  <a:alpha val="36000"/>
                </a:srgbClr>
              </a:solidFill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chemeClr val="accent2">
                        <a:lumMod val="50000"/>
                      </a:schemeClr>
                    </a:solidFill>
                  </a:rPr>
                  <a:t>c2</a:t>
                </a:r>
              </a:p>
            </p:txBody>
          </p:sp>
          <p:sp>
            <p:nvSpPr>
              <p:cNvPr id="74" name="Rounded Rectangle 73"/>
              <p:cNvSpPr/>
              <p:nvPr/>
            </p:nvSpPr>
            <p:spPr>
              <a:xfrm>
                <a:off x="863504" y="3328882"/>
                <a:ext cx="570407" cy="462761"/>
              </a:xfrm>
              <a:prstGeom prst="roundRect">
                <a:avLst/>
              </a:prstGeom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/>
                  <a:t>C</a:t>
                </a:r>
              </a:p>
            </p:txBody>
          </p:sp>
          <p:cxnSp>
            <p:nvCxnSpPr>
              <p:cNvPr id="75" name="Straight Arrow Connector 74"/>
              <p:cNvCxnSpPr>
                <a:stCxn id="74" idx="2"/>
                <a:endCxn id="72" idx="0"/>
              </p:cNvCxnSpPr>
              <p:nvPr/>
            </p:nvCxnSpPr>
            <p:spPr>
              <a:xfrm flipH="1">
                <a:off x="509542" y="3791643"/>
                <a:ext cx="639166" cy="251148"/>
              </a:xfrm>
              <a:prstGeom prst="straightConnector1">
                <a:avLst/>
              </a:prstGeom>
              <a:ln>
                <a:solidFill>
                  <a:srgbClr val="000000"/>
                </a:solidFill>
                <a:tailEnd type="triangle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Arrow Connector 75"/>
              <p:cNvCxnSpPr>
                <a:stCxn id="74" idx="2"/>
                <a:endCxn id="73" idx="0"/>
              </p:cNvCxnSpPr>
              <p:nvPr/>
            </p:nvCxnSpPr>
            <p:spPr>
              <a:xfrm>
                <a:off x="1148708" y="3791643"/>
                <a:ext cx="639165" cy="251148"/>
              </a:xfrm>
              <a:prstGeom prst="straightConnector1">
                <a:avLst/>
              </a:prstGeom>
              <a:ln>
                <a:solidFill>
                  <a:srgbClr val="000000"/>
                </a:solidFill>
                <a:tailEnd type="triangle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Arrow Connector 76"/>
              <p:cNvCxnSpPr>
                <a:stCxn id="65" idx="4"/>
                <a:endCxn id="74" idx="0"/>
              </p:cNvCxnSpPr>
              <p:nvPr/>
            </p:nvCxnSpPr>
            <p:spPr>
              <a:xfrm>
                <a:off x="1148708" y="2989884"/>
                <a:ext cx="0" cy="338998"/>
              </a:xfrm>
              <a:prstGeom prst="straightConnector1">
                <a:avLst/>
              </a:prstGeom>
              <a:ln>
                <a:solidFill>
                  <a:srgbClr val="000000"/>
                </a:solidFill>
                <a:tailEnd type="triangle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8" name="Group 77"/>
            <p:cNvGrpSpPr/>
            <p:nvPr/>
          </p:nvGrpSpPr>
          <p:grpSpPr>
            <a:xfrm>
              <a:off x="2683940" y="2559762"/>
              <a:ext cx="2583893" cy="1401862"/>
              <a:chOff x="2595526" y="2871503"/>
              <a:chExt cx="2783204" cy="1755917"/>
            </a:xfrm>
          </p:grpSpPr>
          <p:sp>
            <p:nvSpPr>
              <p:cNvPr id="79" name="Oval 78"/>
              <p:cNvSpPr/>
              <p:nvPr/>
            </p:nvSpPr>
            <p:spPr>
              <a:xfrm>
                <a:off x="2595526" y="4032029"/>
                <a:ext cx="707924" cy="595391"/>
              </a:xfrm>
              <a:prstGeom prst="ellipse">
                <a:avLst/>
              </a:prstGeom>
              <a:solidFill>
                <a:srgbClr val="FF0000">
                  <a:alpha val="43000"/>
                </a:srgbClr>
              </a:solidFill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chemeClr val="accent2">
                        <a:lumMod val="50000"/>
                      </a:schemeClr>
                    </a:solidFill>
                  </a:rPr>
                  <a:t>e1</a:t>
                </a:r>
              </a:p>
            </p:txBody>
          </p:sp>
          <p:sp>
            <p:nvSpPr>
              <p:cNvPr id="80" name="Oval 79"/>
              <p:cNvSpPr/>
              <p:nvPr/>
            </p:nvSpPr>
            <p:spPr>
              <a:xfrm>
                <a:off x="3595230" y="4032029"/>
                <a:ext cx="707924" cy="595391"/>
              </a:xfrm>
              <a:prstGeom prst="ellipse">
                <a:avLst/>
              </a:prstGeom>
              <a:solidFill>
                <a:srgbClr val="008000">
                  <a:alpha val="44000"/>
                </a:srgbClr>
              </a:solidFill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chemeClr val="accent2">
                        <a:lumMod val="50000"/>
                      </a:schemeClr>
                    </a:solidFill>
                  </a:rPr>
                  <a:t>e2</a:t>
                </a:r>
              </a:p>
            </p:txBody>
          </p:sp>
          <p:sp>
            <p:nvSpPr>
              <p:cNvPr id="81" name="Rounded Rectangle 80"/>
              <p:cNvSpPr/>
              <p:nvPr/>
            </p:nvSpPr>
            <p:spPr>
              <a:xfrm>
                <a:off x="3669902" y="3212233"/>
                <a:ext cx="570407" cy="462761"/>
              </a:xfrm>
              <a:prstGeom prst="roundRect">
                <a:avLst/>
              </a:prstGeom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/>
                  <a:t>E</a:t>
                </a:r>
              </a:p>
            </p:txBody>
          </p:sp>
          <p:cxnSp>
            <p:nvCxnSpPr>
              <p:cNvPr id="82" name="Straight Arrow Connector 81"/>
              <p:cNvCxnSpPr>
                <a:stCxn id="81" idx="2"/>
                <a:endCxn id="79" idx="0"/>
              </p:cNvCxnSpPr>
              <p:nvPr/>
            </p:nvCxnSpPr>
            <p:spPr>
              <a:xfrm flipH="1">
                <a:off x="2899207" y="3674994"/>
                <a:ext cx="1106180" cy="357035"/>
              </a:xfrm>
              <a:prstGeom prst="straightConnector1">
                <a:avLst/>
              </a:prstGeom>
              <a:ln>
                <a:solidFill>
                  <a:srgbClr val="000000"/>
                </a:solidFill>
                <a:tailEnd type="triangle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Arrow Connector 82"/>
              <p:cNvCxnSpPr>
                <a:stCxn id="81" idx="2"/>
                <a:endCxn id="80" idx="0"/>
              </p:cNvCxnSpPr>
              <p:nvPr/>
            </p:nvCxnSpPr>
            <p:spPr>
              <a:xfrm flipH="1">
                <a:off x="3948897" y="3674994"/>
                <a:ext cx="6505" cy="357035"/>
              </a:xfrm>
              <a:prstGeom prst="straightConnector1">
                <a:avLst/>
              </a:prstGeom>
              <a:ln>
                <a:solidFill>
                  <a:srgbClr val="000000"/>
                </a:solidFill>
                <a:tailEnd type="triangle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4" name="Oval 83"/>
              <p:cNvSpPr/>
              <p:nvPr/>
            </p:nvSpPr>
            <p:spPr>
              <a:xfrm>
                <a:off x="4670806" y="4032029"/>
                <a:ext cx="707924" cy="595391"/>
              </a:xfrm>
              <a:prstGeom prst="ellipse">
                <a:avLst/>
              </a:prstGeom>
              <a:solidFill>
                <a:srgbClr val="FF0000">
                  <a:alpha val="42000"/>
                </a:srgbClr>
              </a:solidFill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chemeClr val="accent2">
                        <a:lumMod val="50000"/>
                      </a:schemeClr>
                    </a:solidFill>
                  </a:rPr>
                  <a:t>e3</a:t>
                </a:r>
              </a:p>
            </p:txBody>
          </p:sp>
          <p:cxnSp>
            <p:nvCxnSpPr>
              <p:cNvPr id="85" name="Straight Arrow Connector 84"/>
              <p:cNvCxnSpPr>
                <a:endCxn id="84" idx="0"/>
              </p:cNvCxnSpPr>
              <p:nvPr/>
            </p:nvCxnSpPr>
            <p:spPr>
              <a:xfrm>
                <a:off x="3946748" y="3694785"/>
                <a:ext cx="1129355" cy="337244"/>
              </a:xfrm>
              <a:prstGeom prst="straightConnector1">
                <a:avLst/>
              </a:prstGeom>
              <a:ln>
                <a:solidFill>
                  <a:srgbClr val="000000"/>
                </a:solidFill>
                <a:tailEnd type="triangle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Arrow Connector 85"/>
              <p:cNvCxnSpPr>
                <a:stCxn id="66" idx="4"/>
                <a:endCxn id="81" idx="0"/>
              </p:cNvCxnSpPr>
              <p:nvPr/>
            </p:nvCxnSpPr>
            <p:spPr>
              <a:xfrm flipH="1">
                <a:off x="3955106" y="2871503"/>
                <a:ext cx="9034" cy="340730"/>
              </a:xfrm>
              <a:prstGeom prst="straightConnector1">
                <a:avLst/>
              </a:prstGeom>
              <a:ln>
                <a:solidFill>
                  <a:srgbClr val="000000"/>
                </a:solidFill>
                <a:tailEnd type="triangle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7" name="Group 86"/>
            <p:cNvGrpSpPr/>
            <p:nvPr/>
          </p:nvGrpSpPr>
          <p:grpSpPr>
            <a:xfrm>
              <a:off x="5745278" y="2654274"/>
              <a:ext cx="2583893" cy="1374704"/>
              <a:chOff x="5893003" y="2989884"/>
              <a:chExt cx="2783204" cy="1721899"/>
            </a:xfrm>
          </p:grpSpPr>
          <p:sp>
            <p:nvSpPr>
              <p:cNvPr id="88" name="Oval 87"/>
              <p:cNvSpPr/>
              <p:nvPr/>
            </p:nvSpPr>
            <p:spPr>
              <a:xfrm>
                <a:off x="5893003" y="4116392"/>
                <a:ext cx="707924" cy="595391"/>
              </a:xfrm>
              <a:prstGeom prst="ellipse">
                <a:avLst/>
              </a:prstGeom>
              <a:solidFill>
                <a:srgbClr val="008000">
                  <a:alpha val="40000"/>
                </a:srgbClr>
              </a:solidFill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chemeClr val="accent2">
                        <a:lumMod val="50000"/>
                      </a:schemeClr>
                    </a:solidFill>
                  </a:rPr>
                  <a:t>b1</a:t>
                </a:r>
              </a:p>
            </p:txBody>
          </p:sp>
          <p:sp>
            <p:nvSpPr>
              <p:cNvPr id="89" name="Oval 88"/>
              <p:cNvSpPr/>
              <p:nvPr/>
            </p:nvSpPr>
            <p:spPr>
              <a:xfrm>
                <a:off x="6892707" y="4116392"/>
                <a:ext cx="707924" cy="595391"/>
              </a:xfrm>
              <a:prstGeom prst="ellipse">
                <a:avLst/>
              </a:prstGeom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chemeClr val="accent2">
                        <a:lumMod val="50000"/>
                      </a:schemeClr>
                    </a:solidFill>
                  </a:rPr>
                  <a:t>b2</a:t>
                </a:r>
              </a:p>
            </p:txBody>
          </p:sp>
          <p:sp>
            <p:nvSpPr>
              <p:cNvPr id="90" name="Rounded Rectangle 89"/>
              <p:cNvSpPr/>
              <p:nvPr/>
            </p:nvSpPr>
            <p:spPr>
              <a:xfrm>
                <a:off x="6967379" y="3296596"/>
                <a:ext cx="570407" cy="462761"/>
              </a:xfrm>
              <a:prstGeom prst="roundRect">
                <a:avLst/>
              </a:prstGeom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/>
                  <a:t>B</a:t>
                </a:r>
              </a:p>
            </p:txBody>
          </p:sp>
          <p:cxnSp>
            <p:nvCxnSpPr>
              <p:cNvPr id="91" name="Straight Arrow Connector 90"/>
              <p:cNvCxnSpPr>
                <a:stCxn id="90" idx="2"/>
                <a:endCxn id="88" idx="0"/>
              </p:cNvCxnSpPr>
              <p:nvPr/>
            </p:nvCxnSpPr>
            <p:spPr>
              <a:xfrm flipH="1">
                <a:off x="6196684" y="3759357"/>
                <a:ext cx="1106180" cy="357035"/>
              </a:xfrm>
              <a:prstGeom prst="straightConnector1">
                <a:avLst/>
              </a:prstGeom>
              <a:ln>
                <a:solidFill>
                  <a:srgbClr val="000000"/>
                </a:solidFill>
                <a:tailEnd type="triangle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Arrow Connector 91"/>
              <p:cNvCxnSpPr>
                <a:stCxn id="90" idx="2"/>
                <a:endCxn id="89" idx="0"/>
              </p:cNvCxnSpPr>
              <p:nvPr/>
            </p:nvCxnSpPr>
            <p:spPr>
              <a:xfrm flipH="1">
                <a:off x="7246374" y="3759357"/>
                <a:ext cx="6505" cy="357035"/>
              </a:xfrm>
              <a:prstGeom prst="straightConnector1">
                <a:avLst/>
              </a:prstGeom>
              <a:ln>
                <a:solidFill>
                  <a:srgbClr val="000000"/>
                </a:solidFill>
                <a:tailEnd type="triangle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3" name="Oval 92"/>
              <p:cNvSpPr/>
              <p:nvPr/>
            </p:nvSpPr>
            <p:spPr>
              <a:xfrm>
                <a:off x="7968283" y="4116392"/>
                <a:ext cx="707924" cy="595391"/>
              </a:xfrm>
              <a:prstGeom prst="ellipse">
                <a:avLst/>
              </a:prstGeom>
              <a:solidFill>
                <a:srgbClr val="FF0000">
                  <a:alpha val="41000"/>
                </a:srgbClr>
              </a:solidFill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chemeClr val="accent2">
                        <a:lumMod val="50000"/>
                      </a:schemeClr>
                    </a:solidFill>
                  </a:rPr>
                  <a:t>b3</a:t>
                </a:r>
              </a:p>
            </p:txBody>
          </p:sp>
          <p:cxnSp>
            <p:nvCxnSpPr>
              <p:cNvPr id="94" name="Straight Arrow Connector 93"/>
              <p:cNvCxnSpPr>
                <a:stCxn id="90" idx="2"/>
                <a:endCxn id="93" idx="0"/>
              </p:cNvCxnSpPr>
              <p:nvPr/>
            </p:nvCxnSpPr>
            <p:spPr>
              <a:xfrm>
                <a:off x="7252583" y="3759357"/>
                <a:ext cx="1069662" cy="357035"/>
              </a:xfrm>
              <a:prstGeom prst="straightConnector1">
                <a:avLst/>
              </a:prstGeom>
              <a:ln>
                <a:solidFill>
                  <a:srgbClr val="000000"/>
                </a:solidFill>
                <a:tailEnd type="triangle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Arrow Connector 94"/>
              <p:cNvCxnSpPr>
                <a:stCxn id="67" idx="4"/>
                <a:endCxn id="90" idx="0"/>
              </p:cNvCxnSpPr>
              <p:nvPr/>
            </p:nvCxnSpPr>
            <p:spPr>
              <a:xfrm>
                <a:off x="7237634" y="2989884"/>
                <a:ext cx="14949" cy="306712"/>
              </a:xfrm>
              <a:prstGeom prst="straightConnector1">
                <a:avLst/>
              </a:prstGeom>
              <a:ln>
                <a:solidFill>
                  <a:srgbClr val="000000"/>
                </a:solidFill>
                <a:tailEnd type="triangle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4" name="Group 113"/>
            <p:cNvGrpSpPr/>
            <p:nvPr/>
          </p:nvGrpSpPr>
          <p:grpSpPr>
            <a:xfrm>
              <a:off x="6529128" y="4028977"/>
              <a:ext cx="1844015" cy="1287385"/>
              <a:chOff x="6737316" y="4711783"/>
              <a:chExt cx="1986255" cy="1612527"/>
            </a:xfrm>
          </p:grpSpPr>
          <p:sp>
            <p:nvSpPr>
              <p:cNvPr id="115" name="Oval 114"/>
              <p:cNvSpPr/>
              <p:nvPr/>
            </p:nvSpPr>
            <p:spPr>
              <a:xfrm>
                <a:off x="6737316" y="5728919"/>
                <a:ext cx="707924" cy="595391"/>
              </a:xfrm>
              <a:prstGeom prst="ellipse">
                <a:avLst/>
              </a:prstGeom>
              <a:solidFill>
                <a:srgbClr val="FF0000">
                  <a:alpha val="40000"/>
                </a:srgbClr>
              </a:solidFill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chemeClr val="accent2">
                        <a:lumMod val="50000"/>
                      </a:schemeClr>
                    </a:solidFill>
                  </a:rPr>
                  <a:t>c1</a:t>
                </a:r>
              </a:p>
            </p:txBody>
          </p:sp>
          <p:sp>
            <p:nvSpPr>
              <p:cNvPr id="116" name="Oval 115"/>
              <p:cNvSpPr/>
              <p:nvPr/>
            </p:nvSpPr>
            <p:spPr>
              <a:xfrm>
                <a:off x="8015647" y="5728919"/>
                <a:ext cx="707924" cy="595391"/>
              </a:xfrm>
              <a:prstGeom prst="ellipse">
                <a:avLst/>
              </a:prstGeom>
              <a:solidFill>
                <a:srgbClr val="008000">
                  <a:alpha val="45000"/>
                </a:srgbClr>
              </a:solidFill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chemeClr val="accent2">
                        <a:lumMod val="50000"/>
                      </a:schemeClr>
                    </a:solidFill>
                  </a:rPr>
                  <a:t>c2</a:t>
                </a:r>
              </a:p>
            </p:txBody>
          </p:sp>
          <p:sp>
            <p:nvSpPr>
              <p:cNvPr id="117" name="Rounded Rectangle 116"/>
              <p:cNvSpPr/>
              <p:nvPr/>
            </p:nvSpPr>
            <p:spPr>
              <a:xfrm>
                <a:off x="7445240" y="5015010"/>
                <a:ext cx="570407" cy="462761"/>
              </a:xfrm>
              <a:prstGeom prst="roundRect">
                <a:avLst/>
              </a:prstGeom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/>
                  <a:t>C</a:t>
                </a:r>
              </a:p>
            </p:txBody>
          </p:sp>
          <p:cxnSp>
            <p:nvCxnSpPr>
              <p:cNvPr id="118" name="Straight Arrow Connector 117"/>
              <p:cNvCxnSpPr>
                <a:stCxn id="117" idx="2"/>
                <a:endCxn id="115" idx="0"/>
              </p:cNvCxnSpPr>
              <p:nvPr/>
            </p:nvCxnSpPr>
            <p:spPr>
              <a:xfrm flipH="1">
                <a:off x="7091278" y="5477771"/>
                <a:ext cx="639166" cy="251148"/>
              </a:xfrm>
              <a:prstGeom prst="straightConnector1">
                <a:avLst/>
              </a:prstGeom>
              <a:ln>
                <a:solidFill>
                  <a:srgbClr val="000000"/>
                </a:solidFill>
                <a:tailEnd type="triangle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Arrow Connector 118"/>
              <p:cNvCxnSpPr>
                <a:stCxn id="117" idx="2"/>
                <a:endCxn id="116" idx="0"/>
              </p:cNvCxnSpPr>
              <p:nvPr/>
            </p:nvCxnSpPr>
            <p:spPr>
              <a:xfrm>
                <a:off x="7730444" y="5477771"/>
                <a:ext cx="639165" cy="251148"/>
              </a:xfrm>
              <a:prstGeom prst="straightConnector1">
                <a:avLst/>
              </a:prstGeom>
              <a:ln>
                <a:solidFill>
                  <a:srgbClr val="000000"/>
                </a:solidFill>
                <a:tailEnd type="triangle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Arrow Connector 119"/>
              <p:cNvCxnSpPr>
                <a:stCxn id="89" idx="4"/>
                <a:endCxn id="117" idx="0"/>
              </p:cNvCxnSpPr>
              <p:nvPr/>
            </p:nvCxnSpPr>
            <p:spPr>
              <a:xfrm>
                <a:off x="7246669" y="4711783"/>
                <a:ext cx="483775" cy="303227"/>
              </a:xfrm>
              <a:prstGeom prst="straightConnector1">
                <a:avLst/>
              </a:prstGeom>
              <a:ln>
                <a:solidFill>
                  <a:srgbClr val="000000"/>
                </a:solidFill>
                <a:tailEnd type="triangle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" name="Group 6"/>
          <p:cNvGrpSpPr/>
          <p:nvPr/>
        </p:nvGrpSpPr>
        <p:grpSpPr>
          <a:xfrm>
            <a:off x="2285960" y="4629753"/>
            <a:ext cx="5394134" cy="1579844"/>
            <a:chOff x="761960" y="4629753"/>
            <a:chExt cx="5394134" cy="1579844"/>
          </a:xfrm>
        </p:grpSpPr>
        <p:sp>
          <p:nvSpPr>
            <p:cNvPr id="6" name="Rounded Rectangle 5"/>
            <p:cNvSpPr/>
            <p:nvPr/>
          </p:nvSpPr>
          <p:spPr>
            <a:xfrm>
              <a:off x="761960" y="4629753"/>
              <a:ext cx="5394134" cy="1569082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aphicFrame>
          <p:nvGraphicFramePr>
            <p:cNvPr id="62" name="Object 61"/>
            <p:cNvGraphicFramePr>
              <a:graphicFrameLocks noChangeAspect="1"/>
            </p:cNvGraphicFramePr>
            <p:nvPr>
              <p:extLst/>
            </p:nvPr>
          </p:nvGraphicFramePr>
          <p:xfrm>
            <a:off x="869580" y="4640515"/>
            <a:ext cx="5225654" cy="156908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8714" name="Equation" r:id="rId3" imgW="2286000" imgH="685800" progId="Equation.DSMT4">
                    <p:embed/>
                  </p:oleObj>
                </mc:Choice>
                <mc:Fallback>
                  <p:oleObj name="Equation" r:id="rId3" imgW="2286000" imgH="68580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869580" y="4640515"/>
                          <a:ext cx="5225654" cy="1569082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81810170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1" y="209456"/>
            <a:ext cx="8913813" cy="914400"/>
          </a:xfrm>
        </p:spPr>
        <p:txBody>
          <a:bodyPr/>
          <a:lstStyle/>
          <a:p>
            <a:r>
              <a:rPr lang="en-US" dirty="0"/>
              <a:t>Numeric Attributes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5219870" y="1325441"/>
            <a:ext cx="529559" cy="369452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2536117" y="1694894"/>
            <a:ext cx="6310114" cy="959381"/>
            <a:chOff x="794746" y="1788202"/>
            <a:chExt cx="6796850" cy="1201682"/>
          </a:xfrm>
        </p:grpSpPr>
        <p:sp>
          <p:nvSpPr>
            <p:cNvPr id="39" name="Oval 38"/>
            <p:cNvSpPr/>
            <p:nvPr/>
          </p:nvSpPr>
          <p:spPr>
            <a:xfrm>
              <a:off x="794746" y="2394493"/>
              <a:ext cx="707924" cy="595391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accent2">
                      <a:lumMod val="50000"/>
                    </a:schemeClr>
                  </a:solidFill>
                </a:rPr>
                <a:t>a1</a:t>
              </a:r>
            </a:p>
          </p:txBody>
        </p:sp>
        <p:sp>
          <p:nvSpPr>
            <p:cNvPr id="40" name="Oval 39"/>
            <p:cNvSpPr/>
            <p:nvPr/>
          </p:nvSpPr>
          <p:spPr>
            <a:xfrm>
              <a:off x="3610178" y="2276112"/>
              <a:ext cx="707924" cy="595391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accent2">
                      <a:lumMod val="50000"/>
                    </a:schemeClr>
                  </a:solidFill>
                </a:rPr>
                <a:t>a2</a:t>
              </a:r>
            </a:p>
          </p:txBody>
        </p:sp>
        <p:sp>
          <p:nvSpPr>
            <p:cNvPr id="41" name="Oval 40"/>
            <p:cNvSpPr/>
            <p:nvPr/>
          </p:nvSpPr>
          <p:spPr>
            <a:xfrm>
              <a:off x="6883672" y="2394493"/>
              <a:ext cx="707924" cy="595391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accent2">
                      <a:lumMod val="50000"/>
                    </a:schemeClr>
                  </a:solidFill>
                </a:rPr>
                <a:t>a3</a:t>
              </a:r>
            </a:p>
          </p:txBody>
        </p:sp>
        <p:cxnSp>
          <p:nvCxnSpPr>
            <p:cNvPr id="42" name="Straight Arrow Connector 41"/>
            <p:cNvCxnSpPr>
              <a:stCxn id="5" idx="2"/>
              <a:endCxn id="39" idx="0"/>
            </p:cNvCxnSpPr>
            <p:nvPr/>
          </p:nvCxnSpPr>
          <p:spPr>
            <a:xfrm flipH="1">
              <a:off x="1148708" y="1788202"/>
              <a:ext cx="2822008" cy="606291"/>
            </a:xfrm>
            <a:prstGeom prst="straightConnector1">
              <a:avLst/>
            </a:prstGeom>
            <a:ln>
              <a:solidFill>
                <a:srgbClr val="000000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>
              <a:stCxn id="5" idx="2"/>
              <a:endCxn id="40" idx="0"/>
            </p:cNvCxnSpPr>
            <p:nvPr/>
          </p:nvCxnSpPr>
          <p:spPr>
            <a:xfrm flipH="1">
              <a:off x="3964140" y="1788202"/>
              <a:ext cx="6576" cy="487910"/>
            </a:xfrm>
            <a:prstGeom prst="straightConnector1">
              <a:avLst/>
            </a:prstGeom>
            <a:ln>
              <a:solidFill>
                <a:srgbClr val="000000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>
              <a:stCxn id="5" idx="2"/>
              <a:endCxn id="41" idx="0"/>
            </p:cNvCxnSpPr>
            <p:nvPr/>
          </p:nvCxnSpPr>
          <p:spPr>
            <a:xfrm>
              <a:off x="3970716" y="1788202"/>
              <a:ext cx="3266918" cy="606291"/>
            </a:xfrm>
            <a:prstGeom prst="straightConnector1">
              <a:avLst/>
            </a:prstGeom>
            <a:ln>
              <a:solidFill>
                <a:srgbClr val="000000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/>
          <p:cNvGrpSpPr/>
          <p:nvPr/>
        </p:nvGrpSpPr>
        <p:grpSpPr>
          <a:xfrm>
            <a:off x="1942724" y="2654275"/>
            <a:ext cx="1844015" cy="1315943"/>
            <a:chOff x="155580" y="2989884"/>
            <a:chExt cx="1986255" cy="1648298"/>
          </a:xfrm>
        </p:grpSpPr>
        <p:sp>
          <p:nvSpPr>
            <p:cNvPr id="33" name="Oval 32"/>
            <p:cNvSpPr/>
            <p:nvPr/>
          </p:nvSpPr>
          <p:spPr>
            <a:xfrm>
              <a:off x="155580" y="4042791"/>
              <a:ext cx="707924" cy="595391"/>
            </a:xfrm>
            <a:prstGeom prst="ellipse">
              <a:avLst/>
            </a:prstGeom>
            <a:solidFill>
              <a:srgbClr val="FF0000">
                <a:alpha val="39000"/>
              </a:srgbClr>
            </a:solidFill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accent2">
                      <a:lumMod val="50000"/>
                    </a:schemeClr>
                  </a:solidFill>
                </a:rPr>
                <a:t>c1</a:t>
              </a:r>
            </a:p>
          </p:txBody>
        </p:sp>
        <p:sp>
          <p:nvSpPr>
            <p:cNvPr id="34" name="Oval 33"/>
            <p:cNvSpPr/>
            <p:nvPr/>
          </p:nvSpPr>
          <p:spPr>
            <a:xfrm>
              <a:off x="1433911" y="4042791"/>
              <a:ext cx="707924" cy="595391"/>
            </a:xfrm>
            <a:prstGeom prst="ellipse">
              <a:avLst/>
            </a:prstGeom>
            <a:solidFill>
              <a:srgbClr val="008000">
                <a:alpha val="36000"/>
              </a:srgbClr>
            </a:solidFill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accent2">
                      <a:lumMod val="50000"/>
                    </a:schemeClr>
                  </a:solidFill>
                </a:rPr>
                <a:t>c2</a:t>
              </a:r>
            </a:p>
          </p:txBody>
        </p:sp>
        <p:sp>
          <p:nvSpPr>
            <p:cNvPr id="35" name="Rounded Rectangle 34"/>
            <p:cNvSpPr/>
            <p:nvPr/>
          </p:nvSpPr>
          <p:spPr>
            <a:xfrm>
              <a:off x="863504" y="3328882"/>
              <a:ext cx="570407" cy="462761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C</a:t>
              </a:r>
            </a:p>
          </p:txBody>
        </p:sp>
        <p:cxnSp>
          <p:nvCxnSpPr>
            <p:cNvPr id="36" name="Straight Arrow Connector 35"/>
            <p:cNvCxnSpPr>
              <a:stCxn id="35" idx="2"/>
              <a:endCxn id="33" idx="0"/>
            </p:cNvCxnSpPr>
            <p:nvPr/>
          </p:nvCxnSpPr>
          <p:spPr>
            <a:xfrm flipH="1">
              <a:off x="509542" y="3791643"/>
              <a:ext cx="639166" cy="251148"/>
            </a:xfrm>
            <a:prstGeom prst="straightConnector1">
              <a:avLst/>
            </a:prstGeom>
            <a:ln>
              <a:solidFill>
                <a:srgbClr val="000000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>
              <a:stCxn id="35" idx="2"/>
              <a:endCxn id="34" idx="0"/>
            </p:cNvCxnSpPr>
            <p:nvPr/>
          </p:nvCxnSpPr>
          <p:spPr>
            <a:xfrm>
              <a:off x="1148708" y="3791643"/>
              <a:ext cx="639165" cy="251148"/>
            </a:xfrm>
            <a:prstGeom prst="straightConnector1">
              <a:avLst/>
            </a:prstGeom>
            <a:ln>
              <a:solidFill>
                <a:srgbClr val="000000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>
              <a:stCxn id="39" idx="4"/>
              <a:endCxn id="35" idx="0"/>
            </p:cNvCxnSpPr>
            <p:nvPr/>
          </p:nvCxnSpPr>
          <p:spPr>
            <a:xfrm>
              <a:off x="1148708" y="2989884"/>
              <a:ext cx="0" cy="338998"/>
            </a:xfrm>
            <a:prstGeom prst="straightConnector1">
              <a:avLst/>
            </a:prstGeom>
            <a:ln>
              <a:solidFill>
                <a:srgbClr val="000000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/>
          <p:cNvGrpSpPr/>
          <p:nvPr/>
        </p:nvGrpSpPr>
        <p:grpSpPr>
          <a:xfrm>
            <a:off x="4304798" y="2559762"/>
            <a:ext cx="2390172" cy="1401862"/>
            <a:chOff x="2699854" y="2871503"/>
            <a:chExt cx="2574543" cy="1755917"/>
          </a:xfrm>
        </p:grpSpPr>
        <p:sp>
          <p:nvSpPr>
            <p:cNvPr id="25" name="Oval 24"/>
            <p:cNvSpPr/>
            <p:nvPr/>
          </p:nvSpPr>
          <p:spPr>
            <a:xfrm>
              <a:off x="2699854" y="4032029"/>
              <a:ext cx="707924" cy="595391"/>
            </a:xfrm>
            <a:prstGeom prst="ellipse">
              <a:avLst/>
            </a:prstGeom>
            <a:solidFill>
              <a:srgbClr val="008000">
                <a:alpha val="43000"/>
              </a:srgbClr>
            </a:solidFill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accent2">
                      <a:lumMod val="50000"/>
                    </a:schemeClr>
                  </a:solidFill>
                </a:rPr>
                <a:t>X1</a:t>
              </a:r>
            </a:p>
          </p:txBody>
        </p:sp>
        <p:sp>
          <p:nvSpPr>
            <p:cNvPr id="27" name="Rounded Rectangle 26"/>
            <p:cNvSpPr/>
            <p:nvPr/>
          </p:nvSpPr>
          <p:spPr>
            <a:xfrm>
              <a:off x="3399324" y="3212233"/>
              <a:ext cx="1111563" cy="462761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X &lt; t1 </a:t>
              </a:r>
            </a:p>
          </p:txBody>
        </p:sp>
        <p:cxnSp>
          <p:nvCxnSpPr>
            <p:cNvPr id="28" name="Straight Arrow Connector 27"/>
            <p:cNvCxnSpPr>
              <a:stCxn id="27" idx="2"/>
              <a:endCxn id="25" idx="0"/>
            </p:cNvCxnSpPr>
            <p:nvPr/>
          </p:nvCxnSpPr>
          <p:spPr>
            <a:xfrm flipH="1">
              <a:off x="3053816" y="3674994"/>
              <a:ext cx="901290" cy="357035"/>
            </a:xfrm>
            <a:prstGeom prst="straightConnector1">
              <a:avLst/>
            </a:prstGeom>
            <a:ln>
              <a:solidFill>
                <a:srgbClr val="000000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Oval 29"/>
            <p:cNvSpPr/>
            <p:nvPr/>
          </p:nvSpPr>
          <p:spPr>
            <a:xfrm>
              <a:off x="4566475" y="4032029"/>
              <a:ext cx="707922" cy="595391"/>
            </a:xfrm>
            <a:prstGeom prst="ellipse">
              <a:avLst/>
            </a:prstGeom>
            <a:solidFill>
              <a:srgbClr val="FF0000">
                <a:alpha val="42000"/>
              </a:srgbClr>
            </a:solidFill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accent2">
                      <a:lumMod val="50000"/>
                    </a:schemeClr>
                  </a:solidFill>
                </a:rPr>
                <a:t>X2</a:t>
              </a:r>
            </a:p>
          </p:txBody>
        </p:sp>
        <p:cxnSp>
          <p:nvCxnSpPr>
            <p:cNvPr id="31" name="Straight Arrow Connector 30"/>
            <p:cNvCxnSpPr>
              <a:stCxn id="27" idx="2"/>
              <a:endCxn id="30" idx="0"/>
            </p:cNvCxnSpPr>
            <p:nvPr/>
          </p:nvCxnSpPr>
          <p:spPr>
            <a:xfrm>
              <a:off x="3955107" y="3674994"/>
              <a:ext cx="965329" cy="357035"/>
            </a:xfrm>
            <a:prstGeom prst="straightConnector1">
              <a:avLst/>
            </a:prstGeom>
            <a:ln>
              <a:solidFill>
                <a:srgbClr val="000000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>
              <a:stCxn id="40" idx="4"/>
              <a:endCxn id="27" idx="0"/>
            </p:cNvCxnSpPr>
            <p:nvPr/>
          </p:nvCxnSpPr>
          <p:spPr>
            <a:xfrm flipH="1">
              <a:off x="3955105" y="2871503"/>
              <a:ext cx="9034" cy="340730"/>
            </a:xfrm>
            <a:prstGeom prst="straightConnector1">
              <a:avLst/>
            </a:prstGeom>
            <a:ln>
              <a:solidFill>
                <a:srgbClr val="000000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7269279" y="2654274"/>
            <a:ext cx="2583893" cy="1374704"/>
            <a:chOff x="5893003" y="2989884"/>
            <a:chExt cx="2783204" cy="1721899"/>
          </a:xfrm>
        </p:grpSpPr>
        <p:sp>
          <p:nvSpPr>
            <p:cNvPr id="17" name="Oval 16"/>
            <p:cNvSpPr/>
            <p:nvPr/>
          </p:nvSpPr>
          <p:spPr>
            <a:xfrm>
              <a:off x="5893003" y="4116392"/>
              <a:ext cx="707924" cy="595391"/>
            </a:xfrm>
            <a:prstGeom prst="ellipse">
              <a:avLst/>
            </a:prstGeom>
            <a:solidFill>
              <a:srgbClr val="008000">
                <a:alpha val="40000"/>
              </a:srgbClr>
            </a:solidFill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accent2">
                      <a:lumMod val="50000"/>
                    </a:schemeClr>
                  </a:solidFill>
                </a:rPr>
                <a:t>b1</a:t>
              </a:r>
            </a:p>
          </p:txBody>
        </p:sp>
        <p:sp>
          <p:nvSpPr>
            <p:cNvPr id="18" name="Oval 17"/>
            <p:cNvSpPr/>
            <p:nvPr/>
          </p:nvSpPr>
          <p:spPr>
            <a:xfrm>
              <a:off x="6892707" y="4116392"/>
              <a:ext cx="707924" cy="595391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accent2">
                      <a:lumMod val="50000"/>
                    </a:schemeClr>
                  </a:solidFill>
                </a:rPr>
                <a:t>b2</a:t>
              </a:r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6967379" y="3296596"/>
              <a:ext cx="570407" cy="462761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B</a:t>
              </a:r>
            </a:p>
          </p:txBody>
        </p:sp>
        <p:cxnSp>
          <p:nvCxnSpPr>
            <p:cNvPr id="20" name="Straight Arrow Connector 19"/>
            <p:cNvCxnSpPr>
              <a:stCxn id="19" idx="2"/>
              <a:endCxn id="17" idx="0"/>
            </p:cNvCxnSpPr>
            <p:nvPr/>
          </p:nvCxnSpPr>
          <p:spPr>
            <a:xfrm flipH="1">
              <a:off x="6196684" y="3759357"/>
              <a:ext cx="1106180" cy="357035"/>
            </a:xfrm>
            <a:prstGeom prst="straightConnector1">
              <a:avLst/>
            </a:prstGeom>
            <a:ln>
              <a:solidFill>
                <a:srgbClr val="000000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>
              <a:stCxn id="19" idx="2"/>
              <a:endCxn id="18" idx="0"/>
            </p:cNvCxnSpPr>
            <p:nvPr/>
          </p:nvCxnSpPr>
          <p:spPr>
            <a:xfrm flipH="1">
              <a:off x="7246374" y="3759357"/>
              <a:ext cx="6505" cy="357035"/>
            </a:xfrm>
            <a:prstGeom prst="straightConnector1">
              <a:avLst/>
            </a:prstGeom>
            <a:ln>
              <a:solidFill>
                <a:srgbClr val="000000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Oval 21"/>
            <p:cNvSpPr/>
            <p:nvPr/>
          </p:nvSpPr>
          <p:spPr>
            <a:xfrm>
              <a:off x="7968283" y="4116392"/>
              <a:ext cx="707924" cy="595391"/>
            </a:xfrm>
            <a:prstGeom prst="ellipse">
              <a:avLst/>
            </a:prstGeom>
            <a:solidFill>
              <a:srgbClr val="FF0000">
                <a:alpha val="41000"/>
              </a:srgbClr>
            </a:solidFill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accent2">
                      <a:lumMod val="50000"/>
                    </a:schemeClr>
                  </a:solidFill>
                </a:rPr>
                <a:t>b3</a:t>
              </a:r>
            </a:p>
          </p:txBody>
        </p:sp>
        <p:cxnSp>
          <p:nvCxnSpPr>
            <p:cNvPr id="23" name="Straight Arrow Connector 22"/>
            <p:cNvCxnSpPr>
              <a:stCxn id="19" idx="2"/>
              <a:endCxn id="22" idx="0"/>
            </p:cNvCxnSpPr>
            <p:nvPr/>
          </p:nvCxnSpPr>
          <p:spPr>
            <a:xfrm>
              <a:off x="7252583" y="3759357"/>
              <a:ext cx="1069662" cy="357035"/>
            </a:xfrm>
            <a:prstGeom prst="straightConnector1">
              <a:avLst/>
            </a:prstGeom>
            <a:ln>
              <a:solidFill>
                <a:srgbClr val="000000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>
              <a:stCxn id="41" idx="4"/>
              <a:endCxn id="19" idx="0"/>
            </p:cNvCxnSpPr>
            <p:nvPr/>
          </p:nvCxnSpPr>
          <p:spPr>
            <a:xfrm>
              <a:off x="7237634" y="2989884"/>
              <a:ext cx="14949" cy="306712"/>
            </a:xfrm>
            <a:prstGeom prst="straightConnector1">
              <a:avLst/>
            </a:prstGeom>
            <a:ln>
              <a:solidFill>
                <a:srgbClr val="000000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8053129" y="4028978"/>
            <a:ext cx="1844015" cy="1287385"/>
            <a:chOff x="6737316" y="4711783"/>
            <a:chExt cx="1986255" cy="1612527"/>
          </a:xfrm>
        </p:grpSpPr>
        <p:sp>
          <p:nvSpPr>
            <p:cNvPr id="11" name="Oval 10"/>
            <p:cNvSpPr/>
            <p:nvPr/>
          </p:nvSpPr>
          <p:spPr>
            <a:xfrm>
              <a:off x="6737316" y="5728919"/>
              <a:ext cx="707924" cy="595391"/>
            </a:xfrm>
            <a:prstGeom prst="ellipse">
              <a:avLst/>
            </a:prstGeom>
            <a:solidFill>
              <a:srgbClr val="FF0000">
                <a:alpha val="40000"/>
              </a:srgbClr>
            </a:solidFill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accent2">
                      <a:lumMod val="50000"/>
                    </a:schemeClr>
                  </a:solidFill>
                </a:rPr>
                <a:t>c1</a:t>
              </a:r>
            </a:p>
          </p:txBody>
        </p:sp>
        <p:sp>
          <p:nvSpPr>
            <p:cNvPr id="12" name="Oval 11"/>
            <p:cNvSpPr/>
            <p:nvPr/>
          </p:nvSpPr>
          <p:spPr>
            <a:xfrm>
              <a:off x="8015647" y="5728919"/>
              <a:ext cx="707924" cy="595391"/>
            </a:xfrm>
            <a:prstGeom prst="ellipse">
              <a:avLst/>
            </a:prstGeom>
            <a:solidFill>
              <a:srgbClr val="008000">
                <a:alpha val="45000"/>
              </a:srgbClr>
            </a:solidFill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accent2">
                      <a:lumMod val="50000"/>
                    </a:schemeClr>
                  </a:solidFill>
                </a:rPr>
                <a:t>c2</a:t>
              </a:r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7445240" y="5015010"/>
              <a:ext cx="570407" cy="462761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C</a:t>
              </a:r>
            </a:p>
          </p:txBody>
        </p:sp>
        <p:cxnSp>
          <p:nvCxnSpPr>
            <p:cNvPr id="14" name="Straight Arrow Connector 13"/>
            <p:cNvCxnSpPr>
              <a:stCxn id="13" idx="2"/>
              <a:endCxn id="11" idx="0"/>
            </p:cNvCxnSpPr>
            <p:nvPr/>
          </p:nvCxnSpPr>
          <p:spPr>
            <a:xfrm flipH="1">
              <a:off x="7091278" y="5477771"/>
              <a:ext cx="639166" cy="251148"/>
            </a:xfrm>
            <a:prstGeom prst="straightConnector1">
              <a:avLst/>
            </a:prstGeom>
            <a:ln>
              <a:solidFill>
                <a:srgbClr val="000000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>
              <a:stCxn id="13" idx="2"/>
              <a:endCxn id="12" idx="0"/>
            </p:cNvCxnSpPr>
            <p:nvPr/>
          </p:nvCxnSpPr>
          <p:spPr>
            <a:xfrm>
              <a:off x="7730444" y="5477771"/>
              <a:ext cx="639165" cy="251148"/>
            </a:xfrm>
            <a:prstGeom prst="straightConnector1">
              <a:avLst/>
            </a:prstGeom>
            <a:ln>
              <a:solidFill>
                <a:srgbClr val="000000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>
              <a:stCxn id="18" idx="4"/>
              <a:endCxn id="13" idx="0"/>
            </p:cNvCxnSpPr>
            <p:nvPr/>
          </p:nvCxnSpPr>
          <p:spPr>
            <a:xfrm>
              <a:off x="7246669" y="4711783"/>
              <a:ext cx="483775" cy="303227"/>
            </a:xfrm>
            <a:prstGeom prst="straightConnector1">
              <a:avLst/>
            </a:prstGeom>
            <a:ln>
              <a:solidFill>
                <a:srgbClr val="000000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Group 78"/>
          <p:cNvGrpSpPr/>
          <p:nvPr/>
        </p:nvGrpSpPr>
        <p:grpSpPr>
          <a:xfrm>
            <a:off x="2312172" y="5354897"/>
            <a:ext cx="4382798" cy="451131"/>
            <a:chOff x="788172" y="5354896"/>
            <a:chExt cx="4382798" cy="451131"/>
          </a:xfrm>
        </p:grpSpPr>
        <p:cxnSp>
          <p:nvCxnSpPr>
            <p:cNvPr id="49" name="Straight Arrow Connector 48"/>
            <p:cNvCxnSpPr/>
            <p:nvPr/>
          </p:nvCxnSpPr>
          <p:spPr>
            <a:xfrm flipV="1">
              <a:off x="788172" y="5773741"/>
              <a:ext cx="4382798" cy="32286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Oval 49"/>
            <p:cNvSpPr/>
            <p:nvPr/>
          </p:nvSpPr>
          <p:spPr>
            <a:xfrm>
              <a:off x="788172" y="5371038"/>
              <a:ext cx="175977" cy="181218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/>
            <p:cNvSpPr/>
            <p:nvPr/>
          </p:nvSpPr>
          <p:spPr>
            <a:xfrm>
              <a:off x="1217259" y="5371038"/>
              <a:ext cx="175977" cy="181218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/>
            <p:cNvSpPr/>
            <p:nvPr/>
          </p:nvSpPr>
          <p:spPr>
            <a:xfrm>
              <a:off x="1642498" y="5371038"/>
              <a:ext cx="175977" cy="181218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/>
            <p:cNvSpPr/>
            <p:nvPr/>
          </p:nvSpPr>
          <p:spPr>
            <a:xfrm>
              <a:off x="2493019" y="5371038"/>
              <a:ext cx="175977" cy="181218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/>
            <p:cNvSpPr/>
            <p:nvPr/>
          </p:nvSpPr>
          <p:spPr>
            <a:xfrm>
              <a:off x="2065205" y="5365658"/>
              <a:ext cx="175977" cy="181218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/>
            <p:cNvSpPr/>
            <p:nvPr/>
          </p:nvSpPr>
          <p:spPr>
            <a:xfrm>
              <a:off x="2957597" y="5354896"/>
              <a:ext cx="175977" cy="181218"/>
            </a:xfrm>
            <a:prstGeom prst="ellipse">
              <a:avLst/>
            </a:prstGeom>
            <a:solidFill>
              <a:srgbClr val="FF0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/>
            <p:cNvSpPr/>
            <p:nvPr/>
          </p:nvSpPr>
          <p:spPr>
            <a:xfrm>
              <a:off x="3397446" y="5365658"/>
              <a:ext cx="175977" cy="181218"/>
            </a:xfrm>
            <a:prstGeom prst="ellipse">
              <a:avLst/>
            </a:prstGeom>
            <a:solidFill>
              <a:srgbClr val="FF0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/>
            <p:cNvSpPr/>
            <p:nvPr/>
          </p:nvSpPr>
          <p:spPr>
            <a:xfrm>
              <a:off x="3822685" y="5371038"/>
              <a:ext cx="175977" cy="181218"/>
            </a:xfrm>
            <a:prstGeom prst="ellipse">
              <a:avLst/>
            </a:prstGeom>
            <a:solidFill>
              <a:srgbClr val="FF0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/>
            <p:cNvSpPr/>
            <p:nvPr/>
          </p:nvSpPr>
          <p:spPr>
            <a:xfrm>
              <a:off x="4673206" y="5365658"/>
              <a:ext cx="175977" cy="181218"/>
            </a:xfrm>
            <a:prstGeom prst="ellipse">
              <a:avLst/>
            </a:prstGeom>
            <a:solidFill>
              <a:srgbClr val="FF0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/>
            <p:cNvSpPr/>
            <p:nvPr/>
          </p:nvSpPr>
          <p:spPr>
            <a:xfrm>
              <a:off x="4245392" y="5371038"/>
              <a:ext cx="175977" cy="181218"/>
            </a:xfrm>
            <a:prstGeom prst="ellipse">
              <a:avLst/>
            </a:prstGeom>
            <a:solidFill>
              <a:srgbClr val="FF0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/>
            <p:cNvSpPr/>
            <p:nvPr/>
          </p:nvSpPr>
          <p:spPr>
            <a:xfrm>
              <a:off x="1005502" y="5365658"/>
              <a:ext cx="175977" cy="181218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/>
            <p:cNvSpPr/>
            <p:nvPr/>
          </p:nvSpPr>
          <p:spPr>
            <a:xfrm>
              <a:off x="1434589" y="5365658"/>
              <a:ext cx="175977" cy="181218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/>
            <p:cNvSpPr/>
            <p:nvPr/>
          </p:nvSpPr>
          <p:spPr>
            <a:xfrm>
              <a:off x="1859828" y="5365658"/>
              <a:ext cx="175977" cy="181218"/>
            </a:xfrm>
            <a:prstGeom prst="ellipse">
              <a:avLst/>
            </a:prstGeom>
            <a:solidFill>
              <a:srgbClr val="FF0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/>
            <p:cNvSpPr/>
            <p:nvPr/>
          </p:nvSpPr>
          <p:spPr>
            <a:xfrm>
              <a:off x="2710349" y="5365658"/>
              <a:ext cx="175977" cy="181218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/>
            <p:cNvSpPr/>
            <p:nvPr/>
          </p:nvSpPr>
          <p:spPr>
            <a:xfrm>
              <a:off x="2282535" y="5360278"/>
              <a:ext cx="175977" cy="181218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/>
            <p:cNvSpPr/>
            <p:nvPr/>
          </p:nvSpPr>
          <p:spPr>
            <a:xfrm>
              <a:off x="3185689" y="5360278"/>
              <a:ext cx="175977" cy="181218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/>
            <p:cNvSpPr/>
            <p:nvPr/>
          </p:nvSpPr>
          <p:spPr>
            <a:xfrm>
              <a:off x="3614776" y="5360278"/>
              <a:ext cx="175977" cy="181218"/>
            </a:xfrm>
            <a:prstGeom prst="ellipse">
              <a:avLst/>
            </a:prstGeom>
            <a:solidFill>
              <a:srgbClr val="FF0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/>
            <p:cNvSpPr/>
            <p:nvPr/>
          </p:nvSpPr>
          <p:spPr>
            <a:xfrm>
              <a:off x="4040015" y="5365658"/>
              <a:ext cx="175977" cy="181218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/>
            <p:cNvSpPr/>
            <p:nvPr/>
          </p:nvSpPr>
          <p:spPr>
            <a:xfrm>
              <a:off x="4890536" y="5360278"/>
              <a:ext cx="175977" cy="181218"/>
            </a:xfrm>
            <a:prstGeom prst="ellipse">
              <a:avLst/>
            </a:prstGeom>
            <a:solidFill>
              <a:srgbClr val="FF0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/>
            <p:cNvSpPr/>
            <p:nvPr/>
          </p:nvSpPr>
          <p:spPr>
            <a:xfrm>
              <a:off x="4462722" y="5365658"/>
              <a:ext cx="175977" cy="181218"/>
            </a:xfrm>
            <a:prstGeom prst="ellipse">
              <a:avLst/>
            </a:prstGeom>
            <a:solidFill>
              <a:srgbClr val="FF0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71" name="Straight Arrow Connector 70"/>
          <p:cNvCxnSpPr/>
          <p:nvPr/>
        </p:nvCxnSpPr>
        <p:spPr>
          <a:xfrm flipV="1">
            <a:off x="4460073" y="4701320"/>
            <a:ext cx="0" cy="131791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/>
          <p:nvPr/>
        </p:nvCxnSpPr>
        <p:spPr>
          <a:xfrm flipV="1">
            <a:off x="3383494" y="4712082"/>
            <a:ext cx="0" cy="131791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/>
          <p:nvPr/>
        </p:nvCxnSpPr>
        <p:spPr>
          <a:xfrm flipV="1">
            <a:off x="5548549" y="4701320"/>
            <a:ext cx="0" cy="131791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0" name="Group 79"/>
          <p:cNvGrpSpPr/>
          <p:nvPr/>
        </p:nvGrpSpPr>
        <p:grpSpPr>
          <a:xfrm>
            <a:off x="2148220" y="4640515"/>
            <a:ext cx="4713929" cy="1409288"/>
            <a:chOff x="624219" y="4640515"/>
            <a:chExt cx="4713929" cy="1409288"/>
          </a:xfrm>
        </p:grpSpPr>
        <p:sp>
          <p:nvSpPr>
            <p:cNvPr id="78" name="Rounded Rectangle 77"/>
            <p:cNvSpPr/>
            <p:nvPr/>
          </p:nvSpPr>
          <p:spPr>
            <a:xfrm>
              <a:off x="624219" y="4640515"/>
              <a:ext cx="4713929" cy="1409288"/>
            </a:xfrm>
            <a:prstGeom prst="roundRect">
              <a:avLst/>
            </a:prstGeom>
            <a:noFill/>
            <a:ln>
              <a:solidFill>
                <a:schemeClr val="tx2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832243" y="4712082"/>
              <a:ext cx="7761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/>
                <a:t>A = a2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45081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1" y="123003"/>
            <a:ext cx="8913813" cy="914400"/>
          </a:xfrm>
        </p:spPr>
        <p:txBody>
          <a:bodyPr/>
          <a:lstStyle/>
          <a:p>
            <a:r>
              <a:rPr lang="en-US" dirty="0"/>
              <a:t>Feature engineering in DT’s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714404" y="1371600"/>
            <a:ext cx="3813208" cy="1905000"/>
            <a:chOff x="190404" y="1371600"/>
            <a:chExt cx="3813208" cy="1905000"/>
          </a:xfrm>
        </p:grpSpPr>
        <p:sp>
          <p:nvSpPr>
            <p:cNvPr id="5" name="Oval 4"/>
            <p:cNvSpPr/>
            <p:nvPr/>
          </p:nvSpPr>
          <p:spPr>
            <a:xfrm>
              <a:off x="1066006" y="1371600"/>
              <a:ext cx="1828800" cy="609600"/>
            </a:xfrm>
            <a:prstGeom prst="ellipse">
              <a:avLst/>
            </a:prstGeom>
            <a:solidFill>
              <a:srgbClr val="C60202"/>
            </a:solidFill>
            <a:ln>
              <a:solidFill>
                <a:srgbClr val="C6020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Age &lt; 60</a:t>
              </a:r>
            </a:p>
          </p:txBody>
        </p:sp>
        <p:sp>
          <p:nvSpPr>
            <p:cNvPr id="6" name="Oval 5"/>
            <p:cNvSpPr/>
            <p:nvPr/>
          </p:nvSpPr>
          <p:spPr>
            <a:xfrm>
              <a:off x="190404" y="2667000"/>
              <a:ext cx="1676400" cy="609600"/>
            </a:xfrm>
            <a:prstGeom prst="ellipse">
              <a:avLst/>
            </a:prstGeom>
            <a:solidFill>
              <a:srgbClr val="0000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Income &lt; </a:t>
              </a:r>
              <a:r>
                <a:rPr lang="en-US" b="1" dirty="0" err="1"/>
                <a:t>Rs</a:t>
              </a:r>
              <a:r>
                <a:rPr lang="en-US" b="1" dirty="0"/>
                <a:t>. 32</a:t>
              </a:r>
            </a:p>
          </p:txBody>
        </p:sp>
        <p:sp>
          <p:nvSpPr>
            <p:cNvPr id="7" name="Oval 6"/>
            <p:cNvSpPr/>
            <p:nvPr/>
          </p:nvSpPr>
          <p:spPr>
            <a:xfrm>
              <a:off x="2056606" y="2667000"/>
              <a:ext cx="1947006" cy="609600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Education &lt; 20 </a:t>
              </a:r>
            </a:p>
          </p:txBody>
        </p:sp>
        <p:cxnSp>
          <p:nvCxnSpPr>
            <p:cNvPr id="8" name="Straight Arrow Connector 7"/>
            <p:cNvCxnSpPr>
              <a:stCxn id="5" idx="4"/>
            </p:cNvCxnSpPr>
            <p:nvPr/>
          </p:nvCxnSpPr>
          <p:spPr>
            <a:xfrm rot="5400000">
              <a:off x="1142206" y="1828800"/>
              <a:ext cx="685800" cy="99060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>
              <a:stCxn id="5" idx="4"/>
              <a:endCxn id="7" idx="0"/>
            </p:cNvCxnSpPr>
            <p:nvPr/>
          </p:nvCxnSpPr>
          <p:spPr>
            <a:xfrm>
              <a:off x="1980406" y="1981200"/>
              <a:ext cx="1049703" cy="68580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2133600" y="3821668"/>
            <a:ext cx="2438400" cy="2350532"/>
            <a:chOff x="457200" y="3657600"/>
            <a:chExt cx="2438400" cy="2350532"/>
          </a:xfrm>
        </p:grpSpPr>
        <p:cxnSp>
          <p:nvCxnSpPr>
            <p:cNvPr id="11" name="Straight Arrow Connector 10"/>
            <p:cNvCxnSpPr/>
            <p:nvPr/>
          </p:nvCxnSpPr>
          <p:spPr>
            <a:xfrm rot="5400000">
              <a:off x="-38894" y="4609306"/>
              <a:ext cx="1905000" cy="1588"/>
            </a:xfrm>
            <a:prstGeom prst="straightConnector1">
              <a:avLst/>
            </a:prstGeom>
            <a:ln>
              <a:solidFill>
                <a:srgbClr val="000000"/>
              </a:solidFill>
              <a:headEnd type="triangl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>
              <a:off x="912812" y="5562600"/>
              <a:ext cx="1905794" cy="1588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rot="5400000">
              <a:off x="1181497" y="4610497"/>
              <a:ext cx="1905794" cy="1588"/>
            </a:xfrm>
            <a:prstGeom prst="line">
              <a:avLst/>
            </a:prstGeom>
            <a:ln w="38100">
              <a:solidFill>
                <a:srgbClr val="C6020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914400" y="5180012"/>
              <a:ext cx="1981200" cy="1588"/>
            </a:xfrm>
            <a:prstGeom prst="line">
              <a:avLst/>
            </a:prstGeom>
            <a:ln w="38100">
              <a:solidFill>
                <a:srgbClr val="0000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 rot="16200000">
              <a:off x="204468" y="4483336"/>
              <a:ext cx="8747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Income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600200" y="5638800"/>
              <a:ext cx="5477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Age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6363398" y="1371600"/>
            <a:ext cx="3847402" cy="1905000"/>
            <a:chOff x="4839398" y="1371600"/>
            <a:chExt cx="3847402" cy="1905000"/>
          </a:xfrm>
        </p:grpSpPr>
        <p:sp>
          <p:nvSpPr>
            <p:cNvPr id="18" name="Oval 17"/>
            <p:cNvSpPr/>
            <p:nvPr/>
          </p:nvSpPr>
          <p:spPr>
            <a:xfrm>
              <a:off x="6705600" y="2667000"/>
              <a:ext cx="1904316" cy="609600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Education &lt; 20 </a:t>
              </a:r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4839398" y="1371600"/>
              <a:ext cx="3847402" cy="609599"/>
            </a:xfrm>
            <a:prstGeom prst="roundRect">
              <a:avLst/>
            </a:prstGeom>
            <a:solidFill>
              <a:srgbClr val="008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log (Income)  - B </a:t>
              </a:r>
              <a:r>
                <a:rPr lang="en-US" b="1" dirty="0" err="1"/>
                <a:t>x</a:t>
              </a:r>
              <a:r>
                <a:rPr lang="en-US" b="1" dirty="0"/>
                <a:t> Age &lt; 12</a:t>
              </a:r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 rot="5400000">
              <a:off x="5867400" y="1828800"/>
              <a:ext cx="685800" cy="990600"/>
            </a:xfrm>
            <a:prstGeom prst="straightConnector1">
              <a:avLst/>
            </a:prstGeom>
            <a:ln>
              <a:solidFill>
                <a:srgbClr val="000000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rot="16200000" flipH="1">
              <a:off x="6819900" y="1866900"/>
              <a:ext cx="685800" cy="914400"/>
            </a:xfrm>
            <a:prstGeom prst="straightConnector1">
              <a:avLst/>
            </a:prstGeom>
            <a:ln>
              <a:solidFill>
                <a:srgbClr val="000000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6783390" y="3811588"/>
            <a:ext cx="2361405" cy="2350532"/>
            <a:chOff x="5259389" y="3811588"/>
            <a:chExt cx="2361405" cy="2350532"/>
          </a:xfrm>
        </p:grpSpPr>
        <p:cxnSp>
          <p:nvCxnSpPr>
            <p:cNvPr id="23" name="Straight Arrow Connector 22"/>
            <p:cNvCxnSpPr/>
            <p:nvPr/>
          </p:nvCxnSpPr>
          <p:spPr>
            <a:xfrm rot="5400000">
              <a:off x="4763294" y="4763294"/>
              <a:ext cx="1905000" cy="1588"/>
            </a:xfrm>
            <a:prstGeom prst="straightConnector1">
              <a:avLst/>
            </a:prstGeom>
            <a:ln>
              <a:solidFill>
                <a:srgbClr val="000000"/>
              </a:solidFill>
              <a:headEnd type="triangl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/>
            <p:nvPr/>
          </p:nvCxnSpPr>
          <p:spPr>
            <a:xfrm>
              <a:off x="5715000" y="5716588"/>
              <a:ext cx="1905794" cy="1588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/>
            <p:cNvSpPr txBox="1"/>
            <p:nvPr/>
          </p:nvSpPr>
          <p:spPr>
            <a:xfrm rot="16200000">
              <a:off x="4566961" y="4654828"/>
              <a:ext cx="17541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log (Income)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6402388" y="5792788"/>
              <a:ext cx="5477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Age</a:t>
              </a:r>
            </a:p>
          </p:txBody>
        </p:sp>
        <p:cxnSp>
          <p:nvCxnSpPr>
            <p:cNvPr id="27" name="Straight Connector 26"/>
            <p:cNvCxnSpPr/>
            <p:nvPr/>
          </p:nvCxnSpPr>
          <p:spPr>
            <a:xfrm>
              <a:off x="5628721" y="4343400"/>
              <a:ext cx="1534079" cy="1449388"/>
            </a:xfrm>
            <a:prstGeom prst="line">
              <a:avLst/>
            </a:prstGeom>
            <a:ln w="38100">
              <a:solidFill>
                <a:srgbClr val="008000">
                  <a:alpha val="97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/>
          <p:cNvGrpSpPr/>
          <p:nvPr/>
        </p:nvGrpSpPr>
        <p:grpSpPr>
          <a:xfrm>
            <a:off x="2528116" y="4394672"/>
            <a:ext cx="1510485" cy="1408196"/>
            <a:chOff x="1004115" y="4394672"/>
            <a:chExt cx="1510485" cy="1408196"/>
          </a:xfrm>
        </p:grpSpPr>
        <p:cxnSp>
          <p:nvCxnSpPr>
            <p:cNvPr id="29" name="Straight Connector 28"/>
            <p:cNvCxnSpPr/>
            <p:nvPr/>
          </p:nvCxnSpPr>
          <p:spPr>
            <a:xfrm>
              <a:off x="1004115" y="4394672"/>
              <a:ext cx="1510485" cy="1408196"/>
            </a:xfrm>
            <a:prstGeom prst="line">
              <a:avLst/>
            </a:prstGeom>
            <a:ln w="38100">
              <a:solidFill>
                <a:srgbClr val="00800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/>
            <p:cNvSpPr txBox="1"/>
            <p:nvPr/>
          </p:nvSpPr>
          <p:spPr>
            <a:xfrm>
              <a:off x="1616797" y="4572000"/>
              <a:ext cx="364403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rgbClr val="008000"/>
                  </a:solidFill>
                  <a:latin typeface="Trebuchet MS"/>
                  <a:cs typeface="Trebuchet MS"/>
                </a:rPr>
                <a:t>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059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>
                <a:lumMod val="0"/>
                <a:lumOff val="100000"/>
              </a:schemeClr>
            </a:gs>
            <a:gs pos="35000">
              <a:schemeClr val="accent4">
                <a:lumMod val="0"/>
                <a:lumOff val="100000"/>
              </a:schemeClr>
            </a:gs>
            <a:gs pos="100000">
              <a:schemeClr val="accent4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600" b="1" dirty="0"/>
              <a:t>Descriptive vs. Discriminative</a:t>
            </a:r>
            <a:endParaRPr lang="en-US" sz="7200" b="1" dirty="0"/>
          </a:p>
        </p:txBody>
      </p:sp>
    </p:spTree>
    <p:extLst>
      <p:ext uri="{BB962C8B-B14F-4D97-AF65-F5344CB8AC3E}">
        <p14:creationId xmlns:p14="http://schemas.microsoft.com/office/powerpoint/2010/main" val="5718437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104509"/>
          </a:xfrm>
        </p:spPr>
        <p:txBody>
          <a:bodyPr/>
          <a:lstStyle/>
          <a:p>
            <a:r>
              <a:rPr lang="en-US" dirty="0"/>
              <a:t>Two types of Classifier Paradigms</a:t>
            </a:r>
          </a:p>
        </p:txBody>
      </p:sp>
      <p:sp>
        <p:nvSpPr>
          <p:cNvPr id="6" name="Content Placeholder 22"/>
          <p:cNvSpPr>
            <a:spLocks noGrp="1"/>
          </p:cNvSpPr>
          <p:nvPr>
            <p:ph sz="half" idx="1"/>
          </p:nvPr>
        </p:nvSpPr>
        <p:spPr>
          <a:xfrm>
            <a:off x="1533775" y="4123890"/>
            <a:ext cx="4214730" cy="21690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rgbClr val="FF0000"/>
                </a:solidFill>
              </a:rPr>
              <a:t>Descriptive</a:t>
            </a:r>
            <a:r>
              <a:rPr lang="en-US" b="1" dirty="0"/>
              <a:t> Classifiers</a:t>
            </a:r>
          </a:p>
          <a:p>
            <a:r>
              <a:rPr lang="en-US" dirty="0"/>
              <a:t>Bayesian Classifiers</a:t>
            </a:r>
          </a:p>
          <a:p>
            <a:r>
              <a:rPr lang="en-US" dirty="0"/>
              <a:t>Nearest Neighbor</a:t>
            </a:r>
          </a:p>
          <a:p>
            <a:r>
              <a:rPr lang="en-US" dirty="0" err="1"/>
              <a:t>Parzen</a:t>
            </a:r>
            <a:r>
              <a:rPr lang="en-US" dirty="0"/>
              <a:t> Window</a:t>
            </a:r>
          </a:p>
        </p:txBody>
      </p:sp>
      <p:sp>
        <p:nvSpPr>
          <p:cNvPr id="7" name="Content Placeholder 23"/>
          <p:cNvSpPr txBox="1">
            <a:spLocks/>
          </p:cNvSpPr>
          <p:nvPr/>
        </p:nvSpPr>
        <p:spPr>
          <a:xfrm>
            <a:off x="6568227" y="4123890"/>
            <a:ext cx="4556486" cy="242509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3000" b="1" dirty="0">
                <a:solidFill>
                  <a:srgbClr val="FF0000"/>
                </a:solidFill>
              </a:rPr>
              <a:t>Discriminative</a:t>
            </a:r>
            <a:r>
              <a:rPr lang="en-US" sz="3000" b="1" dirty="0"/>
              <a:t> Classifiers</a:t>
            </a:r>
          </a:p>
          <a:p>
            <a:r>
              <a:rPr lang="en-US" dirty="0"/>
              <a:t>Decision Trees</a:t>
            </a:r>
          </a:p>
          <a:p>
            <a:r>
              <a:rPr lang="en-US" dirty="0"/>
              <a:t>Neural Networks, </a:t>
            </a:r>
          </a:p>
          <a:p>
            <a:r>
              <a:rPr lang="en-US" dirty="0"/>
              <a:t>Support Vector Machines</a:t>
            </a:r>
          </a:p>
        </p:txBody>
      </p:sp>
      <p:pic>
        <p:nvPicPr>
          <p:cNvPr id="8" name="Picture 7" descr="Picture 5.png"/>
          <p:cNvPicPr>
            <a:picLocks noChangeAspect="1"/>
          </p:cNvPicPr>
          <p:nvPr/>
        </p:nvPicPr>
        <p:blipFill>
          <a:blip r:embed="rId2"/>
          <a:srcRect l="16067" t="19684" r="27752" b="13122"/>
          <a:stretch>
            <a:fillRect/>
          </a:stretch>
        </p:blipFill>
        <p:spPr>
          <a:xfrm>
            <a:off x="7398669" y="1248968"/>
            <a:ext cx="2514600" cy="2678046"/>
          </a:xfrm>
          <a:prstGeom prst="rect">
            <a:avLst/>
          </a:prstGeom>
        </p:spPr>
      </p:pic>
      <p:pic>
        <p:nvPicPr>
          <p:cNvPr id="9" name="Picture 8" descr="Picture 5.png"/>
          <p:cNvPicPr>
            <a:picLocks noChangeAspect="1"/>
          </p:cNvPicPr>
          <p:nvPr/>
        </p:nvPicPr>
        <p:blipFill>
          <a:blip r:embed="rId2"/>
          <a:srcRect l="16067" t="19684" r="27752" b="13122"/>
          <a:stretch>
            <a:fillRect/>
          </a:stretch>
        </p:blipFill>
        <p:spPr>
          <a:xfrm>
            <a:off x="2383840" y="1041303"/>
            <a:ext cx="2514600" cy="2678046"/>
          </a:xfrm>
          <a:prstGeom prst="rect">
            <a:avLst/>
          </a:prstGeom>
        </p:spPr>
      </p:pic>
      <p:grpSp>
        <p:nvGrpSpPr>
          <p:cNvPr id="10" name="Group 33"/>
          <p:cNvGrpSpPr/>
          <p:nvPr/>
        </p:nvGrpSpPr>
        <p:grpSpPr>
          <a:xfrm>
            <a:off x="2558101" y="1269903"/>
            <a:ext cx="2150055" cy="2134574"/>
            <a:chOff x="6727461" y="1219200"/>
            <a:chExt cx="2150055" cy="2134574"/>
          </a:xfrm>
        </p:grpSpPr>
        <p:sp>
          <p:nvSpPr>
            <p:cNvPr id="11" name="Oval 10"/>
            <p:cNvSpPr/>
            <p:nvPr/>
          </p:nvSpPr>
          <p:spPr>
            <a:xfrm>
              <a:off x="7195476" y="1219200"/>
              <a:ext cx="1110324" cy="369954"/>
            </a:xfrm>
            <a:prstGeom prst="ellipse">
              <a:avLst/>
            </a:prstGeom>
            <a:solidFill>
              <a:srgbClr val="3366FF">
                <a:alpha val="51000"/>
              </a:srgb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 rot="15388494">
              <a:off x="7913226" y="1859622"/>
              <a:ext cx="1295400" cy="369954"/>
            </a:xfrm>
            <a:prstGeom prst="ellipse">
              <a:avLst/>
            </a:prstGeom>
            <a:solidFill>
              <a:srgbClr val="3366FF">
                <a:alpha val="51000"/>
              </a:srgb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 rot="19135602">
              <a:off x="7582116" y="2983820"/>
              <a:ext cx="1295400" cy="369954"/>
            </a:xfrm>
            <a:prstGeom prst="ellipse">
              <a:avLst/>
            </a:prstGeom>
            <a:solidFill>
              <a:srgbClr val="3366FF">
                <a:alpha val="51000"/>
              </a:srgb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 rot="2552110">
              <a:off x="6767640" y="2899785"/>
              <a:ext cx="1058096" cy="369954"/>
            </a:xfrm>
            <a:prstGeom prst="ellipse">
              <a:avLst/>
            </a:prstGeom>
            <a:solidFill>
              <a:srgbClr val="3366FF">
                <a:alpha val="51000"/>
              </a:srgb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 rot="5934457">
              <a:off x="6264738" y="1855154"/>
              <a:ext cx="1295400" cy="369954"/>
            </a:xfrm>
            <a:prstGeom prst="ellipse">
              <a:avLst/>
            </a:prstGeom>
            <a:solidFill>
              <a:srgbClr val="3366FF">
                <a:alpha val="51000"/>
              </a:srgb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7391400" y="1828800"/>
              <a:ext cx="838200" cy="457200"/>
            </a:xfrm>
            <a:prstGeom prst="ellipse">
              <a:avLst/>
            </a:prstGeom>
            <a:solidFill>
              <a:srgbClr val="FF0000">
                <a:alpha val="25000"/>
              </a:srgb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 rot="1510041">
              <a:off x="7296430" y="2290127"/>
              <a:ext cx="838200" cy="457200"/>
            </a:xfrm>
            <a:prstGeom prst="ellipse">
              <a:avLst/>
            </a:prstGeom>
            <a:solidFill>
              <a:srgbClr val="FF0000">
                <a:alpha val="25000"/>
              </a:srgb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40"/>
          <p:cNvGrpSpPr/>
          <p:nvPr/>
        </p:nvGrpSpPr>
        <p:grpSpPr>
          <a:xfrm>
            <a:off x="7474870" y="1248968"/>
            <a:ext cx="2438400" cy="2678048"/>
            <a:chOff x="6629400" y="3897246"/>
            <a:chExt cx="2438400" cy="2678048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7391400" y="3897246"/>
              <a:ext cx="1676400" cy="1589154"/>
            </a:xfrm>
            <a:prstGeom prst="line">
              <a:avLst/>
            </a:prstGeom>
            <a:ln w="5715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rot="10800000" flipV="1">
              <a:off x="6629400" y="4114800"/>
              <a:ext cx="1676400" cy="1371600"/>
            </a:xfrm>
            <a:prstGeom prst="line">
              <a:avLst/>
            </a:prstGeom>
            <a:ln w="5715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rot="16200000" flipH="1">
              <a:off x="6465953" y="5040247"/>
              <a:ext cx="1850892" cy="1219201"/>
            </a:xfrm>
            <a:prstGeom prst="line">
              <a:avLst/>
            </a:prstGeom>
            <a:ln w="5715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rot="5400000" flipH="1" flipV="1">
              <a:off x="7429717" y="4914685"/>
              <a:ext cx="1600199" cy="1219632"/>
            </a:xfrm>
            <a:prstGeom prst="line">
              <a:avLst/>
            </a:prstGeom>
            <a:ln w="5715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6629400" y="5867400"/>
              <a:ext cx="2438399" cy="1588"/>
            </a:xfrm>
            <a:prstGeom prst="line">
              <a:avLst/>
            </a:prstGeom>
            <a:ln w="5715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16539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906" y="921257"/>
            <a:ext cx="5028694" cy="49217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434" y="921257"/>
            <a:ext cx="5028694" cy="49217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1640328" y="6035040"/>
            <a:ext cx="28829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Descriptive Classifiers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132614" y="6035040"/>
            <a:ext cx="32612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Discriminative Classifiers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559999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3817" y="0"/>
            <a:ext cx="10515600" cy="896213"/>
          </a:xfrm>
        </p:spPr>
        <p:txBody>
          <a:bodyPr/>
          <a:lstStyle/>
          <a:p>
            <a:r>
              <a:rPr lang="en-US" dirty="0"/>
              <a:t>IRIS – </a:t>
            </a:r>
            <a:r>
              <a:rPr lang="en-US" b="1" dirty="0">
                <a:solidFill>
                  <a:srgbClr val="C00000"/>
                </a:solidFill>
              </a:rPr>
              <a:t>Descriptive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Classifier</a:t>
            </a:r>
          </a:p>
        </p:txBody>
      </p:sp>
      <p:pic>
        <p:nvPicPr>
          <p:cNvPr id="4" name="Picture 3" descr="Screen Shot 2013-09-16 at 1.33.35 PM.png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34909" y="1898561"/>
            <a:ext cx="7212057" cy="44323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Oval 4"/>
          <p:cNvSpPr/>
          <p:nvPr/>
        </p:nvSpPr>
        <p:spPr>
          <a:xfrm rot="21299220">
            <a:off x="3341960" y="1997351"/>
            <a:ext cx="1334537" cy="3466597"/>
          </a:xfrm>
          <a:prstGeom prst="ellipse">
            <a:avLst/>
          </a:prstGeom>
          <a:solidFill>
            <a:srgbClr val="FF00FF">
              <a:alpha val="29000"/>
            </a:srgbClr>
          </a:solidFill>
          <a:ln>
            <a:solidFill>
              <a:srgbClr val="FF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 rot="20782249">
            <a:off x="4784173" y="2952099"/>
            <a:ext cx="1334537" cy="2983397"/>
          </a:xfrm>
          <a:prstGeom prst="ellipse">
            <a:avLst/>
          </a:prstGeom>
          <a:solidFill>
            <a:schemeClr val="accent4">
              <a:lumMod val="75000"/>
              <a:alpha val="41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 rot="1192907">
            <a:off x="8154526" y="2394213"/>
            <a:ext cx="1334537" cy="2983397"/>
          </a:xfrm>
          <a:prstGeom prst="ellipse">
            <a:avLst/>
          </a:prstGeom>
          <a:solidFill>
            <a:srgbClr val="FF0000">
              <a:alpha val="41000"/>
            </a:srgbClr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7053174"/>
              </p:ext>
            </p:extLst>
          </p:nvPr>
        </p:nvGraphicFramePr>
        <p:xfrm>
          <a:off x="4166254" y="1191340"/>
          <a:ext cx="3773488" cy="496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1" name="Equation" r:id="rId4" imgW="1930400" imgH="254000" progId="Equation.DSMT4">
                  <p:embed/>
                </p:oleObj>
              </mc:Choice>
              <mc:Fallback>
                <p:oleObj name="Equation" r:id="rId4" imgW="1930400" imgH="2540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166254" y="1191340"/>
                        <a:ext cx="3773488" cy="4968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15686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16397</TotalTime>
  <Words>1733</Words>
  <Application>Microsoft Macintosh PowerPoint</Application>
  <PresentationFormat>Widescreen</PresentationFormat>
  <Paragraphs>659</Paragraphs>
  <Slides>52</Slides>
  <Notes>5</Notes>
  <HiddenSlides>0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64" baseType="lpstr">
      <vt:lpstr>ＭＳ Ｐゴシック</vt:lpstr>
      <vt:lpstr>Arial</vt:lpstr>
      <vt:lpstr>Bookman Old Style</vt:lpstr>
      <vt:lpstr>Calibri</vt:lpstr>
      <vt:lpstr>Calibri Light</vt:lpstr>
      <vt:lpstr>Cambria Math</vt:lpstr>
      <vt:lpstr>Century Gothic</vt:lpstr>
      <vt:lpstr>Gill Sans MT</vt:lpstr>
      <vt:lpstr>Trebuchet MS</vt:lpstr>
      <vt:lpstr>Wingdings</vt:lpstr>
      <vt:lpstr>Office Theme</vt:lpstr>
      <vt:lpstr>Equation</vt:lpstr>
      <vt:lpstr>Data Mining 2 Supervised Learning</vt:lpstr>
      <vt:lpstr>   From Data to Decisions…</vt:lpstr>
      <vt:lpstr>Clustering vs. Classification</vt:lpstr>
      <vt:lpstr>Clustering Problems</vt:lpstr>
      <vt:lpstr>Classification Problems</vt:lpstr>
      <vt:lpstr>Descriptive vs. Discriminative</vt:lpstr>
      <vt:lpstr>Two types of Classifier Paradigms</vt:lpstr>
      <vt:lpstr>PowerPoint Presentation</vt:lpstr>
      <vt:lpstr>IRIS – Descriptive Classifier</vt:lpstr>
      <vt:lpstr>IRIS – Discriminative Classifier</vt:lpstr>
      <vt:lpstr>What is “Classification”?</vt:lpstr>
      <vt:lpstr>Partitioning into Pure Region</vt:lpstr>
      <vt:lpstr>Decision Boundary for IRIS data</vt:lpstr>
      <vt:lpstr>   Decision Boundaries for DIGITS data</vt:lpstr>
      <vt:lpstr>SIMPLE Decision Boundary?</vt:lpstr>
      <vt:lpstr>    MEDIUM Decision Boundary!</vt:lpstr>
      <vt:lpstr>   COMPLEX Decision Boundary!</vt:lpstr>
      <vt:lpstr>Model SIGNAL not NOISE</vt:lpstr>
      <vt:lpstr>What is Intelligence?</vt:lpstr>
      <vt:lpstr>Generalize, don’t Memorize!</vt:lpstr>
      <vt:lpstr>Questions for Classification!</vt:lpstr>
      <vt:lpstr>Rule based Classifiers </vt:lpstr>
      <vt:lpstr>Domain Knowledge based</vt:lpstr>
      <vt:lpstr>Obesity Classifier</vt:lpstr>
      <vt:lpstr>Elements Classifier</vt:lpstr>
      <vt:lpstr>Decision Trees Learning Rules from Data</vt:lpstr>
      <vt:lpstr>“Toy” Dataset</vt:lpstr>
      <vt:lpstr>Partitioning the Categorical Space?</vt:lpstr>
      <vt:lpstr>Joint and Marginal Probability</vt:lpstr>
      <vt:lpstr>Conditional Probability</vt:lpstr>
      <vt:lpstr>Conditional Probability Distribution</vt:lpstr>
      <vt:lpstr>Class distribution of a region!</vt:lpstr>
      <vt:lpstr>Exponential Growth in Cells</vt:lpstr>
      <vt:lpstr>Purity = ACCURACY</vt:lpstr>
      <vt:lpstr>Purity = ACCURACY</vt:lpstr>
      <vt:lpstr>Purity = GINI Measure</vt:lpstr>
      <vt:lpstr>Purity = GINI Measure</vt:lpstr>
      <vt:lpstr>Purity = GINI Measure</vt:lpstr>
      <vt:lpstr>Information Theory 101</vt:lpstr>
      <vt:lpstr>Entropy of a Distribution</vt:lpstr>
      <vt:lpstr>Purity = INFORMATION CONTENT</vt:lpstr>
      <vt:lpstr>PowerPoint Presentation</vt:lpstr>
      <vt:lpstr>  Partition this!</vt:lpstr>
      <vt:lpstr>Information Gain</vt:lpstr>
      <vt:lpstr>Which feature to pick first?</vt:lpstr>
      <vt:lpstr>GREEDY Decision Tree Algorithm</vt:lpstr>
      <vt:lpstr>Rules for LEAF nodes</vt:lpstr>
      <vt:lpstr>Controlling COMPLEXITY</vt:lpstr>
      <vt:lpstr>OVERFITTING</vt:lpstr>
      <vt:lpstr>PRUNNING</vt:lpstr>
      <vt:lpstr>Numeric Attributes</vt:lpstr>
      <vt:lpstr>Feature engineering in DT’s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Symbolic Deep Learning</dc:title>
  <dc:creator>Shailesh Kumar</dc:creator>
  <cp:lastModifiedBy>Microsoft Office User</cp:lastModifiedBy>
  <cp:revision>1580</cp:revision>
  <dcterms:created xsi:type="dcterms:W3CDTF">2016-07-13T14:10:23Z</dcterms:created>
  <dcterms:modified xsi:type="dcterms:W3CDTF">2018-10-24T02:13:43Z</dcterms:modified>
</cp:coreProperties>
</file>